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3" r:id="rId4"/>
    <p:sldId id="263" r:id="rId5"/>
    <p:sldId id="283" r:id="rId6"/>
    <p:sldId id="323" r:id="rId7"/>
    <p:sldId id="32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25" r:id="rId22"/>
    <p:sldId id="300" r:id="rId23"/>
    <p:sldId id="301" r:id="rId24"/>
    <p:sldId id="315" r:id="rId25"/>
    <p:sldId id="308" r:id="rId26"/>
    <p:sldId id="312" r:id="rId27"/>
    <p:sldId id="310" r:id="rId28"/>
    <p:sldId id="311" r:id="rId29"/>
    <p:sldId id="303" r:id="rId30"/>
    <p:sldId id="307" r:id="rId31"/>
    <p:sldId id="305" r:id="rId32"/>
    <p:sldId id="306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13" r:id="rId41"/>
    <p:sldId id="314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  <a:srgbClr val="FFFFE7"/>
    <a:srgbClr val="FDFDFD"/>
    <a:srgbClr val="FF00FF"/>
    <a:srgbClr val="FF6699"/>
    <a:srgbClr val="006699"/>
    <a:srgbClr val="FF0066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3" autoAdjust="0"/>
  </p:normalViewPr>
  <p:slideViewPr>
    <p:cSldViewPr showGuides="1"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EADE1-4A64-4C1F-BF8E-18136A2169EC}" type="datetimeFigureOut">
              <a:rPr lang="tr-TR" smtClean="0"/>
              <a:pPr/>
              <a:t>14.09.2018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31F9-2F47-4DED-BE23-34B3960AF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4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45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882A53-17D7-4D2C-B1A5-C73F0DA7C3AE}" type="slidenum">
              <a:rPr lang="tr-TR" altLang="tr-TR" smtClean="0"/>
              <a:pPr/>
              <a:t>21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24794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Eğitimci Notu: </a:t>
            </a:r>
          </a:p>
          <a:p>
            <a:r>
              <a:rPr lang="tr-TR" dirty="0" smtClean="0"/>
              <a:t>1- Öğrencilerle bir ana öğün bir</a:t>
            </a:r>
            <a:r>
              <a:rPr lang="tr-TR" baseline="0" dirty="0" smtClean="0"/>
              <a:t> de ara </a:t>
            </a:r>
            <a:r>
              <a:rPr lang="tr-TR" dirty="0" smtClean="0"/>
              <a:t>öğün belirlenerek boş tabağı birlikte doldurma etkinliği yapılır</a:t>
            </a:r>
          </a:p>
          <a:p>
            <a:r>
              <a:rPr lang="tr-TR" dirty="0" smtClean="0"/>
              <a:t>2-</a:t>
            </a:r>
            <a:r>
              <a:rPr lang="tr-TR" baseline="0" dirty="0" smtClean="0"/>
              <a:t> Menü örnekleri için </a:t>
            </a:r>
            <a:r>
              <a:rPr lang="tr-TR" baseline="0" dirty="0" err="1" smtClean="0"/>
              <a:t>TÜBER’de</a:t>
            </a:r>
            <a:r>
              <a:rPr lang="tr-TR" baseline="0" dirty="0" smtClean="0"/>
              <a:t> yer alan yaşlara göre örnek menülerden, Bakanlığımızın yayını olan Menü Modelleri Kitabından yararlanılabilir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8769-C288-4DDC-88A0-C2011ED6E4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51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EB78CF-8894-49A0-8C68-2DB3BC28C162}" type="slidenum">
              <a:rPr lang="tr-TR" altLang="tr-TR" smtClean="0"/>
              <a:pPr/>
              <a:t>30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6325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06881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55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614041"/>
          </a:xfrm>
        </p:spPr>
        <p:txBody>
          <a:bodyPr/>
          <a:lstStyle/>
          <a:p>
            <a:r>
              <a:rPr lang="tr-TR" dirty="0" smtClean="0"/>
              <a:t>ASIL BAŞLIK STİLİ İÇİN TIKLATIN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467544" y="5229200"/>
            <a:ext cx="8208912" cy="4096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tr-TR" sz="2200" dirty="0" smtClean="0">
                <a:solidFill>
                  <a:schemeClr val="bg1">
                    <a:lumMod val="50000"/>
                  </a:schemeClr>
                </a:solidFill>
              </a:rPr>
              <a:t>OKULDA SAĞLIĞIN KORUNMASI VE GELİŞTİRİLMESİ PROGRAMI</a:t>
            </a:r>
            <a:endParaRPr lang="tr-TR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D5-E97F-4E4C-A307-3FE3F8529E3A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TC SAĞLIK BAKANLIĞI                                                            Halk Sağlığı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https://ariellecooper.files.wordpress.com/2013/02/coordinated-school-health.jpg"/>
          <p:cNvPicPr>
            <a:picLocks noChangeAspect="1" noChangeArrowheads="1"/>
          </p:cNvPicPr>
          <p:nvPr userDrawn="1"/>
        </p:nvPicPr>
        <p:blipFill>
          <a:blip r:embed="rId2" cstate="print"/>
          <a:srcRect l="19760" t="39243" r="20121" b="34101"/>
          <a:stretch>
            <a:fillRect/>
          </a:stretch>
        </p:blipFill>
        <p:spPr bwMode="auto">
          <a:xfrm>
            <a:off x="1565666" y="836712"/>
            <a:ext cx="6012668" cy="25922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887B-7DA3-4154-8915-476428F7C07F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741-D299-4D5A-94B4-B6D98A937561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F9FD-D9E9-4D7B-BA2E-7C07CED08352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D2D6-9E46-4E48-A866-EB126D1280DC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CB2A-285E-4471-B681-AC061AD3C1C8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4C22-6658-4114-B0B1-AFF0D7608E9C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269-403B-46B0-85C9-047BC53784E1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27D-DB83-4835-8ECB-62B20663796C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1C4-2FFD-4586-A0C0-8BB9EA306FD1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EA60-0F51-43EC-8AC6-4733CDB136DE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3CF-5BF0-456E-80F5-22D3E109A724}" type="datetime1">
              <a:rPr lang="tr-TR" smtClean="0"/>
              <a:pPr/>
              <a:t>14.09.2018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7 Resim" descr="THSK_Buyuk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295805" y="5877272"/>
            <a:ext cx="552390" cy="450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20.png"/><Relationship Id="rId12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hsgm.saglik.gov.tr/tr/beslenmehareket-hesaplamalar/beslenmehareket-yetiskin-beden-kitle-indeks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8" r="1632" b="7132"/>
          <a:stretch/>
        </p:blipFill>
        <p:spPr>
          <a:xfrm>
            <a:off x="1535843" y="3052684"/>
            <a:ext cx="6072313" cy="3805316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14870"/>
            <a:ext cx="9144000" cy="122204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SAĞLIKLI BESLENME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- Lise -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041" y="171001"/>
            <a:ext cx="3703918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Proteinler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İçerik Yer Tutucusu 2"/>
          <p:cNvSpPr txBox="1">
            <a:spLocks/>
          </p:cNvSpPr>
          <p:nvPr/>
        </p:nvSpPr>
        <p:spPr bwMode="auto">
          <a:xfrm>
            <a:off x="390525" y="1196975"/>
            <a:ext cx="8362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684212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Vitaminler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3" name="İçerik Yer Tutucusu 2"/>
          <p:cNvSpPr txBox="1">
            <a:spLocks/>
          </p:cNvSpPr>
          <p:nvPr/>
        </p:nvSpPr>
        <p:spPr bwMode="auto">
          <a:xfrm>
            <a:off x="390525" y="765175"/>
            <a:ext cx="52609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 dirty="0"/>
              <a:t>Vücutta;</a:t>
            </a:r>
          </a:p>
          <a:p>
            <a:pPr lvl="1"/>
            <a:r>
              <a:rPr lang="tr-TR" altLang="tr-TR" sz="2000" dirty="0"/>
              <a:t>enerji metabolizmasında </a:t>
            </a:r>
          </a:p>
          <a:p>
            <a:pPr lvl="1"/>
            <a:r>
              <a:rPr lang="tr-TR" altLang="tr-TR" sz="2000" dirty="0"/>
              <a:t>kan yapımında</a:t>
            </a:r>
          </a:p>
          <a:p>
            <a:pPr lvl="1"/>
            <a:r>
              <a:rPr lang="tr-TR" altLang="tr-TR" sz="2000" dirty="0"/>
              <a:t>bağışıklık sisteminde</a:t>
            </a:r>
          </a:p>
          <a:p>
            <a:pPr lvl="1"/>
            <a:r>
              <a:rPr lang="tr-TR" altLang="tr-TR" sz="2000" dirty="0"/>
              <a:t>kemik oluşumunda</a:t>
            </a:r>
          </a:p>
          <a:p>
            <a:pPr lvl="1"/>
            <a:r>
              <a:rPr lang="tr-TR" altLang="tr-TR" sz="2000" dirty="0"/>
              <a:t>vücut hücre hasarının önlenmesinde, hücrelerin normal çalışmasını yürütmesinde ve zararlı bazı maddelerinin etkilerinin azaltılmasında </a:t>
            </a:r>
            <a:r>
              <a:rPr lang="tr-TR" altLang="tr-TR" sz="2000" dirty="0">
                <a:solidFill>
                  <a:srgbClr val="FF0000"/>
                </a:solidFill>
              </a:rPr>
              <a:t>(antioksidan) </a:t>
            </a:r>
            <a:r>
              <a:rPr lang="tr-TR" altLang="tr-TR" sz="2000" dirty="0"/>
              <a:t>yer alırlar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0" y="1262393"/>
            <a:ext cx="3457004" cy="2095401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tr-TR" altLang="tr-TR" sz="3400" dirty="0" smtClean="0">
                <a:effectLst>
                  <a:glow rad="63500">
                    <a:srgbClr val="92D050">
                      <a:alpha val="40000"/>
                    </a:srgbClr>
                  </a:glow>
                </a:effectLst>
              </a:rPr>
              <a:t>Vitaminler ikiye ayrılır;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tr-TR" altLang="tr-TR" dirty="0" smtClean="0">
                <a:solidFill>
                  <a:srgbClr val="FF0000"/>
                </a:solidFill>
              </a:rPr>
              <a:t>1- Yağda çözünen vitaminler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tr-TR" altLang="tr-TR" dirty="0" smtClean="0">
                <a:solidFill>
                  <a:srgbClr val="00B0F0"/>
                </a:solidFill>
              </a:rPr>
              <a:t>2- Suda çözünen vitaminler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tr-TR" altLang="tr-TR" sz="2200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749968"/>
            <a:ext cx="9144000" cy="6667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6" name="İçerik Yer Tutucusu 2"/>
          <p:cNvSpPr txBox="1">
            <a:spLocks/>
          </p:cNvSpPr>
          <p:nvPr/>
        </p:nvSpPr>
        <p:spPr bwMode="auto">
          <a:xfrm>
            <a:off x="390525" y="4470693"/>
            <a:ext cx="8362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 dirty="0"/>
              <a:t>Vücudun çeşitli organları içinde yer alırlar </a:t>
            </a:r>
          </a:p>
          <a:p>
            <a:r>
              <a:rPr lang="tr-TR" altLang="tr-TR" sz="2400" dirty="0"/>
              <a:t>Vücut çalışmasında önemli işlevleri vardır</a:t>
            </a:r>
          </a:p>
          <a:p>
            <a:pPr lvl="1"/>
            <a:r>
              <a:rPr lang="tr-TR" altLang="tr-TR" sz="2000" dirty="0"/>
              <a:t>Kalsiyum, fosfor, magnezyum gibi mineraller iskelet ve diş yapısında yer alır</a:t>
            </a:r>
          </a:p>
          <a:p>
            <a:pPr lvl="1"/>
            <a:r>
              <a:rPr lang="tr-TR" altLang="tr-TR" sz="2000" dirty="0"/>
              <a:t>Demir, kobalt gibi mineraller kan yapımında rol alır</a:t>
            </a:r>
          </a:p>
          <a:p>
            <a:pPr lvl="1"/>
            <a:r>
              <a:rPr lang="tr-TR" altLang="tr-TR" sz="2000" dirty="0"/>
              <a:t>Çinko ise bağışıklık sistemi için önemlidir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16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128" y="1147763"/>
            <a:ext cx="4103688" cy="2352675"/>
          </a:xfrm>
          <a:ln w="1270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2000" dirty="0"/>
              <a:t>Sıvı </a:t>
            </a:r>
            <a:r>
              <a:rPr lang="tr-TR" sz="2000" dirty="0" smtClean="0"/>
              <a:t>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</a:t>
            </a:r>
            <a:r>
              <a:rPr lang="tr-TR" sz="2000" dirty="0" smtClean="0"/>
              <a:t>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</a:t>
            </a:r>
            <a:r>
              <a:rPr lang="tr-TR" sz="2000" dirty="0" smtClean="0"/>
              <a:t>sudan karşılarız</a:t>
            </a:r>
            <a:endParaRPr lang="tr-TR" sz="2000" dirty="0"/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1619250" y="3854941"/>
            <a:ext cx="5905500" cy="2310363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60533" y="1147763"/>
            <a:ext cx="4268787" cy="23526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tr-TR" sz="2000" dirty="0" smtClean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Sıcak havalarda ve fazla fiziksel aktivite sırasında terleme nedeniyle su kaybımız artar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Su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0" y="1125538"/>
            <a:ext cx="7561263" cy="475138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2400" dirty="0"/>
              <a:t>İçerdikleri besin öğeleri yönünden birbirine benzeyen besinler </a:t>
            </a:r>
            <a:r>
              <a:rPr lang="tr-TR" sz="2400" dirty="0" smtClean="0"/>
              <a:t>5 grupta toplanır: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00B0F0"/>
                </a:solidFill>
              </a:rPr>
              <a:t>1</a:t>
            </a:r>
            <a:r>
              <a:rPr lang="tr-TR" altLang="tr-TR" sz="2400" dirty="0">
                <a:solidFill>
                  <a:srgbClr val="00B0F0"/>
                </a:solidFill>
              </a:rPr>
              <a:t>. Süt ve ürünleri 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</a:t>
            </a:r>
            <a:r>
              <a:rPr lang="tr-TR" altLang="tr-TR" sz="2400" dirty="0" smtClean="0">
                <a:solidFill>
                  <a:srgbClr val="00B050"/>
                </a:solidFill>
              </a:rPr>
              <a:t>ebzeler </a:t>
            </a:r>
            <a:r>
              <a:rPr lang="tr-TR" altLang="tr-TR" sz="2400" dirty="0">
                <a:solidFill>
                  <a:srgbClr val="00B050"/>
                </a:solidFill>
              </a:rPr>
              <a:t>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</a:t>
            </a:r>
            <a:r>
              <a:rPr lang="tr-TR" altLang="tr-TR" sz="2400" dirty="0" smtClean="0">
                <a:solidFill>
                  <a:srgbClr val="FF00FF"/>
                </a:solidFill>
              </a:rPr>
              <a:t>eyveler </a:t>
            </a:r>
            <a:r>
              <a:rPr lang="tr-TR" altLang="tr-TR" sz="2400" dirty="0">
                <a:solidFill>
                  <a:srgbClr val="FF00FF"/>
                </a:solidFill>
              </a:rPr>
              <a:t>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0" y="115888"/>
            <a:ext cx="8856663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7" name="Grup 6"/>
          <p:cNvGrpSpPr>
            <a:grpSpLocks/>
          </p:cNvGrpSpPr>
          <p:nvPr/>
        </p:nvGrpSpPr>
        <p:grpSpPr bwMode="auto">
          <a:xfrm>
            <a:off x="3041933" y="2737133"/>
            <a:ext cx="6012000" cy="4032000"/>
            <a:chOff x="722557" y="567321"/>
            <a:chExt cx="6428020" cy="4464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3"/>
            <a:ext cx="9144000" cy="681037"/>
          </a:xfrm>
        </p:spPr>
        <p:txBody>
          <a:bodyPr>
            <a:normAutofit fontScale="90000"/>
          </a:bodyPr>
          <a:lstStyle/>
          <a:p>
            <a:pPr marL="57150" algn="ctr">
              <a:spcBef>
                <a:spcPts val="375"/>
              </a:spcBef>
              <a:buSzPct val="85000"/>
              <a:defRPr/>
            </a:pPr>
            <a:r>
              <a:rPr lang="tr-TR" altLang="tr-TR" sz="4400" dirty="0">
                <a:solidFill>
                  <a:srgbClr val="00B0F0"/>
                </a:solidFill>
                <a:latin typeface="+mn-lt"/>
              </a:rPr>
              <a:t>1. Süt ve </a:t>
            </a:r>
            <a:r>
              <a:rPr lang="tr-TR" altLang="tr-TR" sz="4400" dirty="0" smtClean="0">
                <a:solidFill>
                  <a:srgbClr val="00B0F0"/>
                </a:solidFill>
                <a:latin typeface="+mn-lt"/>
              </a:rPr>
              <a:t>ürünleri grubu</a:t>
            </a:r>
            <a:endParaRPr lang="tr-TR" altLang="tr-TR" sz="4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3555" name="İçerik Yer Tutucusu 2"/>
          <p:cNvSpPr>
            <a:spLocks noGrp="1"/>
          </p:cNvSpPr>
          <p:nvPr>
            <p:ph idx="1"/>
          </p:nvPr>
        </p:nvSpPr>
        <p:spPr>
          <a:xfrm>
            <a:off x="395288" y="1019175"/>
            <a:ext cx="5799137" cy="5040313"/>
          </a:xfrm>
        </p:spPr>
        <p:txBody>
          <a:bodyPr/>
          <a:lstStyle/>
          <a:p>
            <a:r>
              <a:rPr lang="tr-TR" altLang="tr-TR" sz="2400" smtClean="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 smtClean="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 smtClean="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3556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19175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624644" y="4432154"/>
            <a:ext cx="8100392" cy="1860574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rotein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0"/>
            <a:ext cx="5040560" cy="2214920"/>
          </a:xfrm>
          <a:prstGeom prst="ellipse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2. Et </a:t>
            </a: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ve ürünleri, tavuk, balık, yumurta, kuru baklagiller </a:t>
            </a: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ile </a:t>
            </a: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yağlı tohumlar </a:t>
            </a: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563" y="1484313"/>
            <a:ext cx="3775397" cy="43209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 smtClean="0"/>
              <a:t>Et</a:t>
            </a:r>
          </a:p>
          <a:p>
            <a:pPr>
              <a:defRPr/>
            </a:pPr>
            <a:r>
              <a:rPr lang="tr-TR" sz="2400" dirty="0" smtClean="0"/>
              <a:t>Tavuk</a:t>
            </a:r>
          </a:p>
          <a:p>
            <a:pPr>
              <a:defRPr/>
            </a:pPr>
            <a:r>
              <a:rPr lang="tr-TR" sz="2400" dirty="0" smtClean="0"/>
              <a:t>Balık</a:t>
            </a:r>
          </a:p>
          <a:p>
            <a:pPr>
              <a:defRPr/>
            </a:pPr>
            <a:r>
              <a:rPr lang="tr-TR" sz="2400" dirty="0" smtClean="0"/>
              <a:t>Yumurta</a:t>
            </a:r>
          </a:p>
          <a:p>
            <a:pPr>
              <a:defRPr/>
            </a:pPr>
            <a:r>
              <a:rPr lang="tr-TR" sz="2400" dirty="0" smtClean="0"/>
              <a:t>Kurubaklagiller </a:t>
            </a:r>
          </a:p>
          <a:p>
            <a:pPr lvl="1">
              <a:defRPr/>
            </a:pPr>
            <a:r>
              <a:rPr lang="tr-TR" sz="2200" dirty="0" smtClean="0"/>
              <a:t>mercimek, fasulye, nohut gibi</a:t>
            </a:r>
          </a:p>
          <a:p>
            <a:pPr>
              <a:defRPr/>
            </a:pPr>
            <a:r>
              <a:rPr lang="tr-TR" sz="2400" dirty="0" smtClean="0"/>
              <a:t>Yağlı tohumlar </a:t>
            </a:r>
          </a:p>
          <a:p>
            <a:pPr lvl="1">
              <a:defRPr/>
            </a:pPr>
            <a:r>
              <a:rPr lang="tr-TR" sz="2200" dirty="0" smtClean="0"/>
              <a:t>ceviz, fındık, badem gibi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4499992" y="3861048"/>
            <a:ext cx="4464496" cy="2396356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rotein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  <a:endParaRPr lang="tr-TR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smtClean="0"/>
              <a:t>Tüm sebzeler </a:t>
            </a:r>
          </a:p>
        </p:txBody>
      </p:sp>
      <p:pic>
        <p:nvPicPr>
          <p:cNvPr id="25603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151313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3" y="5729288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3" y="1044575"/>
            <a:ext cx="14970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0"/>
            <a:ext cx="1893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5" y="5030788"/>
            <a:ext cx="13668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</a:t>
            </a:r>
            <a:r>
              <a:rPr lang="tr-TR" altLang="tr-TR" sz="4000" dirty="0" smtClean="0">
                <a:solidFill>
                  <a:srgbClr val="00B050"/>
                </a:solidFill>
                <a:latin typeface="+mn-lt"/>
              </a:rPr>
              <a:t>ebzeler </a:t>
            </a: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grubu</a:t>
            </a:r>
          </a:p>
        </p:txBody>
      </p:sp>
      <p:pic>
        <p:nvPicPr>
          <p:cNvPr id="2560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306513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5" y="6067425"/>
            <a:ext cx="831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3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0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3" y="1117600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5540375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7650" y="2443170"/>
            <a:ext cx="4389438" cy="3133501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 smtClean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  <a:endParaRPr lang="tr-TR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5616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0" y="1785938"/>
            <a:ext cx="12176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66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339">
            <a:off x="4887913" y="1027113"/>
            <a:ext cx="3048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smtClean="0"/>
              <a:t>Tüm meyveler </a:t>
            </a:r>
          </a:p>
        </p:txBody>
      </p:sp>
      <p:pic>
        <p:nvPicPr>
          <p:cNvPr id="26628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87" y="4398280"/>
            <a:ext cx="1882775" cy="15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88" y="547687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0" y="3182939"/>
            <a:ext cx="1903413" cy="15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19162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</a:t>
            </a:r>
            <a:r>
              <a:rPr lang="tr-TR" altLang="tr-TR" sz="4000" dirty="0" smtClean="0">
                <a:solidFill>
                  <a:srgbClr val="FF00FF"/>
                </a:solidFill>
                <a:latin typeface="+mn-lt"/>
              </a:rPr>
              <a:t>eyveler </a:t>
            </a: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grubu</a:t>
            </a:r>
          </a:p>
        </p:txBody>
      </p:sp>
      <p:pic>
        <p:nvPicPr>
          <p:cNvPr id="26633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306513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5" y="2225675"/>
            <a:ext cx="4540250" cy="2928938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 smtClean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  <a:endParaRPr lang="tr-TR" i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26635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5961063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Resim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366" y="2565400"/>
            <a:ext cx="16176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84163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Resim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38" y="5772150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068388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0" y="4725638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8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95350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6"/>
                </a:solidFill>
                <a:latin typeface="+mn-lt"/>
              </a:rPr>
              <a:t>5. Ekmek ve tahıllar </a:t>
            </a:r>
            <a:r>
              <a:rPr lang="tr-TR" altLang="tr-TR" sz="4000" dirty="0" smtClean="0">
                <a:solidFill>
                  <a:schemeClr val="accent6"/>
                </a:solidFill>
                <a:latin typeface="+mn-lt"/>
              </a:rPr>
              <a:t>grubu</a:t>
            </a:r>
            <a:endParaRPr lang="tr-TR" altLang="tr-TR" sz="4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654" name="İçerik Yer Tutucusu 2"/>
          <p:cNvSpPr>
            <a:spLocks noGrp="1"/>
          </p:cNvSpPr>
          <p:nvPr>
            <p:ph idx="1"/>
          </p:nvPr>
        </p:nvSpPr>
        <p:spPr>
          <a:xfrm>
            <a:off x="457200" y="1341438"/>
            <a:ext cx="5410200" cy="1943100"/>
          </a:xfrm>
        </p:spPr>
        <p:txBody>
          <a:bodyPr>
            <a:normAutofit lnSpcReduction="10000"/>
          </a:bodyPr>
          <a:lstStyle/>
          <a:p>
            <a:r>
              <a:rPr lang="tr-TR" altLang="tr-TR" sz="2400" smtClean="0"/>
              <a:t>Ekmekler</a:t>
            </a:r>
          </a:p>
          <a:p>
            <a:r>
              <a:rPr lang="tr-TR" altLang="tr-TR" sz="2400" smtClean="0"/>
              <a:t>Tahıllar </a:t>
            </a:r>
          </a:p>
          <a:p>
            <a:pPr lvl="1"/>
            <a:r>
              <a:rPr lang="tr-TR" altLang="tr-TR" sz="2000" smtClean="0"/>
              <a:t>Bulgur, pirinç, yulaf, arpa vb.</a:t>
            </a:r>
          </a:p>
          <a:p>
            <a:pPr lvl="1"/>
            <a:r>
              <a:rPr lang="tr-TR" altLang="tr-TR" sz="2000" smtClean="0"/>
              <a:t>Makarna, erişte, kuskus vb.</a:t>
            </a:r>
          </a:p>
          <a:p>
            <a:pPr lvl="1"/>
            <a:r>
              <a:rPr lang="tr-TR" altLang="tr-TR" sz="2000" smtClean="0"/>
              <a:t>Kahvaltılık tahıllar</a:t>
            </a:r>
          </a:p>
        </p:txBody>
      </p:sp>
      <p:pic>
        <p:nvPicPr>
          <p:cNvPr id="27655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0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0" y="3554413"/>
            <a:ext cx="4389438" cy="311494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Tam tahıllar rafine tahıllardan daha fazla diyet posası, vitamin ve mineral sağlar.</a:t>
            </a:r>
            <a:endParaRPr lang="tr-TR" i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2084669" y="1237130"/>
            <a:ext cx="4935539" cy="4150846"/>
          </a:xfrm>
          <a:ln>
            <a:solidFill>
              <a:srgbClr val="66FFFF"/>
            </a:solidFill>
          </a:ln>
        </p:spPr>
        <p:txBody>
          <a:bodyPr bIns="91440"/>
          <a:lstStyle/>
          <a:p>
            <a:pPr algn="ctr" eaLnBrk="1" hangingPunct="1"/>
            <a:r>
              <a:rPr lang="tr-TR" altLang="tr-TR" sz="4400" b="1" dirty="0" smtClean="0">
                <a:solidFill>
                  <a:srgbClr val="00B0F0"/>
                </a:solidFill>
              </a:rPr>
              <a:t>Sağlıklı Beslenmek 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İçin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Güncel ve Pratik  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 Öneriler</a:t>
            </a:r>
            <a:endParaRPr lang="tr-TR" altLang="tr-TR" sz="4400" dirty="0" smtClean="0">
              <a:solidFill>
                <a:srgbClr val="00B0F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r="50733"/>
          <a:stretch/>
        </p:blipFill>
        <p:spPr>
          <a:xfrm>
            <a:off x="9192" y="1207369"/>
            <a:ext cx="2078621" cy="424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49979" r="1"/>
          <a:stretch/>
        </p:blipFill>
        <p:spPr>
          <a:xfrm>
            <a:off x="7028448" y="1207369"/>
            <a:ext cx="2110427" cy="424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0" dirty="0" smtClean="0">
                <a:solidFill>
                  <a:srgbClr val="FF0000"/>
                </a:solidFill>
              </a:rPr>
              <a:t>Eğitim Hedefleri:</a:t>
            </a:r>
            <a:endParaRPr lang="tr-TR" sz="4000" b="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14737"/>
            <a:ext cx="8435280" cy="506916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Ergenlikte beslenmenin önemini kavrayabilme, </a:t>
            </a:r>
          </a:p>
          <a:p>
            <a:r>
              <a:rPr lang="tr-TR" altLang="tr-TR" dirty="0" smtClean="0"/>
              <a:t>Beslenme, yeterli ve dengeli </a:t>
            </a:r>
            <a:r>
              <a:rPr lang="tr-TR" altLang="tr-TR" dirty="0"/>
              <a:t>beslenme kavramlarını öğrenebilme</a:t>
            </a:r>
          </a:p>
          <a:p>
            <a:r>
              <a:rPr lang="tr-TR" altLang="tr-TR" dirty="0"/>
              <a:t>Sağlıklı beslenmenin önemini kavrayabilme</a:t>
            </a:r>
          </a:p>
          <a:p>
            <a:r>
              <a:rPr lang="tr-TR" altLang="tr-TR" dirty="0"/>
              <a:t>Besin ögelerini öğrenebilme</a:t>
            </a:r>
          </a:p>
          <a:p>
            <a:r>
              <a:rPr lang="tr-TR" altLang="tr-TR" dirty="0"/>
              <a:t>Besin gruplarını öğrenebilme</a:t>
            </a:r>
          </a:p>
          <a:p>
            <a:r>
              <a:rPr lang="tr-TR" altLang="tr-TR" dirty="0"/>
              <a:t>Sağlıklı beslenmede güncel ve pratik önerileri öğrenebilme</a:t>
            </a:r>
          </a:p>
          <a:p>
            <a:r>
              <a:rPr lang="tr-TR" dirty="0" smtClean="0"/>
              <a:t>Sağlıksız beslenmenin neden olabileceği sağlık sorunlarını öğrenebilme,</a:t>
            </a:r>
          </a:p>
          <a:p>
            <a:r>
              <a:rPr lang="tr-TR" dirty="0" smtClean="0"/>
              <a:t>Obezitenin (şişmanlık) ne olduğu, nasıl belirlenebileceği ve nasıl değerlendirilebileceğini öğrenebilme,</a:t>
            </a:r>
          </a:p>
          <a:p>
            <a:r>
              <a:rPr lang="tr-TR" dirty="0" smtClean="0"/>
              <a:t>Obezitenin nedenlerini </a:t>
            </a:r>
            <a:r>
              <a:rPr lang="tr-TR" dirty="0"/>
              <a:t>ve yol açtığı sağlık problemlerini </a:t>
            </a:r>
            <a:r>
              <a:rPr lang="tr-TR" dirty="0" smtClean="0"/>
              <a:t>sayabilme,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9143999" cy="893763"/>
          </a:xfrm>
          <a:solidFill>
            <a:schemeClr val="accent6">
              <a:lumMod val="20000"/>
              <a:lumOff val="80000"/>
            </a:schemeClr>
          </a:solidFill>
        </p:spPr>
        <p:txBody>
          <a:bodyPr bIns="91440">
            <a:normAutofit fontScale="90000"/>
          </a:bodyPr>
          <a:lstStyle/>
          <a:p>
            <a:pPr algn="ctr" eaLnBrk="1" hangingPunct="1"/>
            <a:r>
              <a:rPr lang="tr-TR" altLang="tr-TR" sz="4000" dirty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Öğün sıklığı</a:t>
            </a:r>
            <a:r>
              <a:rPr lang="tr-TR" altLang="tr-TR" sz="4000" dirty="0" smtClean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 ve öğün düzenine dikkat edilmelidir</a:t>
            </a:r>
            <a:endParaRPr lang="tr-TR" altLang="tr-TR" sz="4000" dirty="0">
              <a:solidFill>
                <a:srgbClr val="FF000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3" y="1341438"/>
            <a:ext cx="7488237" cy="4895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Aft>
                <a:spcPts val="0"/>
              </a:spcAft>
              <a:defRPr/>
            </a:pPr>
            <a:r>
              <a:rPr lang="tr-TR" altLang="tr-TR" sz="2800" dirty="0" smtClean="0"/>
              <a:t>Her gün erken kalkılmalıdır </a:t>
            </a:r>
            <a:r>
              <a:rPr lang="tr-TR" altLang="tr-TR" sz="2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 smtClean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r>
              <a:rPr lang="tr-TR" altLang="tr-TR" sz="2800" dirty="0" smtClean="0"/>
              <a:t>Günde </a:t>
            </a:r>
            <a:r>
              <a:rPr lang="tr-TR" altLang="tr-TR" sz="2800" dirty="0" smtClean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 smtClean="0"/>
              <a:t>ek olarak </a:t>
            </a:r>
            <a:r>
              <a:rPr lang="tr-TR" altLang="tr-TR" sz="2800" dirty="0" smtClean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 smtClean="0"/>
              <a:t>tüketilebilir</a:t>
            </a:r>
            <a:endParaRPr lang="tr-TR" altLang="tr-TR" sz="2800" dirty="0" smtClean="0">
              <a:solidFill>
                <a:schemeClr val="accent4"/>
              </a:solidFill>
            </a:endParaRPr>
          </a:p>
        </p:txBody>
      </p:sp>
      <p:sp>
        <p:nvSpPr>
          <p:cNvPr id="29701" name="Metin kutusu 1"/>
          <p:cNvSpPr txBox="1">
            <a:spLocks noChangeArrowheads="1"/>
          </p:cNvSpPr>
          <p:nvPr/>
        </p:nvSpPr>
        <p:spPr bwMode="auto">
          <a:xfrm>
            <a:off x="644525" y="3205163"/>
            <a:ext cx="4916488" cy="9540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 dirty="0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 dirty="0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2970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3" y="2276475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5" y="3698875"/>
            <a:ext cx="25923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0663"/>
            <a:ext cx="7886700" cy="7874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 smtClean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0" y="1731963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8" y="3284538"/>
            <a:ext cx="3382962" cy="1008062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38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0" y="1228725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80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 txBox="1">
            <a:spLocks/>
          </p:cNvSpPr>
          <p:nvPr/>
        </p:nvSpPr>
        <p:spPr bwMode="auto">
          <a:xfrm>
            <a:off x="0" y="158750"/>
            <a:ext cx="9144000" cy="661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grpSp>
        <p:nvGrpSpPr>
          <p:cNvPr id="32772" name="Grup 5"/>
          <p:cNvGrpSpPr>
            <a:grpSpLocks/>
          </p:cNvGrpSpPr>
          <p:nvPr/>
        </p:nvGrpSpPr>
        <p:grpSpPr bwMode="auto">
          <a:xfrm>
            <a:off x="1331913" y="1557338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 smtClean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 smtClean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600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0" y="428625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 smtClean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 smtClean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 smtClean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 smtClean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 smtClean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302332"/>
            <a:ext cx="6606264" cy="2982152"/>
          </a:xfrm>
          <a:prstGeom prst="ellipse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 96"/>
          <p:cNvGrpSpPr>
            <a:grpSpLocks/>
          </p:cNvGrpSpPr>
          <p:nvPr/>
        </p:nvGrpSpPr>
        <p:grpSpPr bwMode="auto">
          <a:xfrm>
            <a:off x="866355" y="681807"/>
            <a:ext cx="7883098" cy="5913409"/>
            <a:chOff x="-941743" y="230620"/>
            <a:chExt cx="10518254" cy="7887948"/>
          </a:xfrm>
        </p:grpSpPr>
        <p:grpSp>
          <p:nvGrpSpPr>
            <p:cNvPr id="34823" name="Grup 99"/>
            <p:cNvGrpSpPr>
              <a:grpSpLocks/>
            </p:cNvGrpSpPr>
            <p:nvPr/>
          </p:nvGrpSpPr>
          <p:grpSpPr bwMode="auto">
            <a:xfrm>
              <a:off x="5731255" y="230620"/>
              <a:ext cx="2905921" cy="1431378"/>
              <a:chOff x="1749805" y="230619"/>
              <a:chExt cx="2905921" cy="1431378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805" y="1440045"/>
                <a:ext cx="1896076" cy="221952"/>
              </a:xfrm>
              <a:prstGeom prst="curvedConnector2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999319" y="230619"/>
                <a:ext cx="1656407" cy="1175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4" name="Grup 100"/>
            <p:cNvGrpSpPr>
              <a:grpSpLocks/>
            </p:cNvGrpSpPr>
            <p:nvPr/>
          </p:nvGrpSpPr>
          <p:grpSpPr bwMode="auto">
            <a:xfrm>
              <a:off x="-836177" y="442089"/>
              <a:ext cx="2148594" cy="1579559"/>
              <a:chOff x="-1807727" y="375413"/>
              <a:chExt cx="2148595" cy="1579560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54" y="1546627"/>
                <a:ext cx="1184622" cy="408346"/>
              </a:xfrm>
              <a:prstGeom prst="curvedConnector2">
                <a:avLst/>
              </a:prstGeom>
              <a:ln w="190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807727" y="375413"/>
                <a:ext cx="1666998" cy="1185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chemeClr val="accent6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Ekmek ve tahıllar grubu</a:t>
                </a:r>
                <a:endParaRPr lang="tr-TR" sz="1100" dirty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5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119" idx="1"/>
              </p:cNvCxnSpPr>
              <p:nvPr/>
            </p:nvCxnSpPr>
            <p:spPr>
              <a:xfrm flipV="1">
                <a:off x="1131600" y="2220322"/>
                <a:ext cx="548492" cy="10509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6" name="Grup 102"/>
            <p:cNvGrpSpPr>
              <a:grpSpLocks/>
            </p:cNvGrpSpPr>
            <p:nvPr/>
          </p:nvGrpSpPr>
          <p:grpSpPr bwMode="auto">
            <a:xfrm>
              <a:off x="3661469" y="6382276"/>
              <a:ext cx="1913447" cy="1736292"/>
              <a:chOff x="-462856" y="1181625"/>
              <a:chExt cx="1913448" cy="1736292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292" y="1546867"/>
                <a:ext cx="1014320" cy="28383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856" y="2161940"/>
                <a:ext cx="1913448" cy="755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7" name="Grup 103"/>
            <p:cNvGrpSpPr>
              <a:grpSpLocks/>
            </p:cNvGrpSpPr>
            <p:nvPr/>
          </p:nvGrpSpPr>
          <p:grpSpPr bwMode="auto">
            <a:xfrm>
              <a:off x="1588111" y="5806817"/>
              <a:ext cx="1831531" cy="1864515"/>
              <a:chOff x="-202590" y="1215766"/>
              <a:chExt cx="1831531" cy="1864515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367" y="1445394"/>
                <a:ext cx="1007152" cy="54789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Metin Kutusu 2"/>
              <p:cNvSpPr txBox="1">
                <a:spLocks noChangeArrowheads="1"/>
              </p:cNvSpPr>
              <p:nvPr/>
            </p:nvSpPr>
            <p:spPr bwMode="auto">
              <a:xfrm rot="20984369">
                <a:off x="-202590" y="2202343"/>
                <a:ext cx="1831531" cy="877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8542" y="6478526"/>
              <a:ext cx="569788" cy="36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Metin Kutusu 2"/>
            <p:cNvSpPr txBox="1">
              <a:spLocks noChangeArrowheads="1"/>
            </p:cNvSpPr>
            <p:nvPr/>
          </p:nvSpPr>
          <p:spPr bwMode="auto">
            <a:xfrm rot="21263473">
              <a:off x="8054890" y="5533546"/>
              <a:ext cx="1381044" cy="546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tr-TR" sz="1600" b="1" dirty="0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830" name="Grup 106"/>
            <p:cNvGrpSpPr>
              <a:grpSpLocks/>
            </p:cNvGrpSpPr>
            <p:nvPr/>
          </p:nvGrpSpPr>
          <p:grpSpPr bwMode="auto">
            <a:xfrm>
              <a:off x="-941743" y="3277953"/>
              <a:ext cx="1075213" cy="1896373"/>
              <a:chOff x="-941744" y="334729"/>
              <a:chExt cx="1075213" cy="1896373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1992" y="1214569"/>
                <a:ext cx="1346781" cy="686286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Metin Kutusu 2"/>
              <p:cNvSpPr txBox="1">
                <a:spLocks noChangeArrowheads="1"/>
              </p:cNvSpPr>
              <p:nvPr/>
            </p:nvSpPr>
            <p:spPr bwMode="auto">
              <a:xfrm rot="21521255">
                <a:off x="-929852" y="334729"/>
                <a:ext cx="1063321" cy="1043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4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sz="105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819" name="Metin kutusu 1"/>
          <p:cNvSpPr txBox="1">
            <a:spLocks noChangeArrowheads="1"/>
          </p:cNvSpPr>
          <p:nvPr/>
        </p:nvSpPr>
        <p:spPr bwMode="auto">
          <a:xfrm>
            <a:off x="34925" y="6350"/>
            <a:ext cx="9074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2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SAĞLIKLI YEMEK TABAĞI</a:t>
            </a:r>
          </a:p>
        </p:txBody>
      </p:sp>
      <p:sp>
        <p:nvSpPr>
          <p:cNvPr id="2" name="Yuvarlatılmış Dikdörtgen 1"/>
          <p:cNvSpPr/>
          <p:nvPr/>
        </p:nvSpPr>
        <p:spPr>
          <a:xfrm rot="21235173">
            <a:off x="280085" y="5757894"/>
            <a:ext cx="2499822" cy="963836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i="1" dirty="0">
                <a:solidFill>
                  <a:srgbClr val="FF0000"/>
                </a:solidFill>
                <a:latin typeface="+mj-lt"/>
              </a:rPr>
              <a:t>Her öğünde </a:t>
            </a:r>
            <a:endParaRPr lang="tr-TR" altLang="tr-TR" sz="2000" i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r>
              <a:rPr lang="tr-TR" altLang="tr-TR" sz="2000" i="1" dirty="0" smtClean="0">
                <a:solidFill>
                  <a:srgbClr val="FF0000"/>
                </a:solidFill>
                <a:latin typeface="+mj-lt"/>
              </a:rPr>
              <a:t>her besin grubundan tüketmeliyiz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4" name="Grup 33"/>
          <p:cNvGrpSpPr/>
          <p:nvPr/>
        </p:nvGrpSpPr>
        <p:grpSpPr>
          <a:xfrm>
            <a:off x="1049032" y="1078264"/>
            <a:ext cx="6475296" cy="4486070"/>
            <a:chOff x="759748" y="-389224"/>
            <a:chExt cx="6475296" cy="4486070"/>
          </a:xfrm>
        </p:grpSpPr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5545" y="2537576"/>
              <a:ext cx="819499" cy="1404000"/>
            </a:xfrm>
            <a:prstGeom prst="rect">
              <a:avLst/>
            </a:prstGeom>
          </p:spPr>
        </p:pic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748" y="2836846"/>
              <a:ext cx="1124743" cy="1260000"/>
            </a:xfrm>
            <a:prstGeom prst="rect">
              <a:avLst/>
            </a:prstGeom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194" y="4440338"/>
            <a:ext cx="517359" cy="266726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 txBox="1">
            <a:spLocks/>
          </p:cNvSpPr>
          <p:nvPr/>
        </p:nvSpPr>
        <p:spPr bwMode="auto">
          <a:xfrm>
            <a:off x="0" y="100013"/>
            <a:ext cx="9144000" cy="1011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8" y="2522538"/>
            <a:ext cx="77724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Günde </a:t>
            </a:r>
            <a:r>
              <a:rPr lang="tr-TR" altLang="tr-TR" sz="2400" dirty="0" smtClean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 smtClean="0"/>
              <a:t>taze sebze ve meyve tüketilmelidir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40965" name="Metin kutusu 5"/>
          <p:cNvSpPr txBox="1">
            <a:spLocks noChangeArrowheads="1"/>
          </p:cNvSpPr>
          <p:nvPr/>
        </p:nvSpPr>
        <p:spPr bwMode="auto">
          <a:xfrm>
            <a:off x="1335088" y="1268413"/>
            <a:ext cx="6489700" cy="10890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6956"/>
              </p:ext>
            </p:extLst>
          </p:nvPr>
        </p:nvGraphicFramePr>
        <p:xfrm>
          <a:off x="395536" y="2997179"/>
          <a:ext cx="8424936" cy="3234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1834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2073102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298133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78129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731782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614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3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5"/>
            <a:ext cx="7772400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800" dirty="0" smtClean="0"/>
              <a:t>Çeşitliliğin sağlanabilmesi için;</a:t>
            </a:r>
            <a:endParaRPr lang="tr-TR" altLang="tr-TR" sz="2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altLang="tr-TR" sz="2800" dirty="0" smtClean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 smtClean="0"/>
              <a:t>seçildiyse, diğer öğünde </a:t>
            </a:r>
            <a:r>
              <a:rPr lang="tr-TR" altLang="tr-TR" sz="2800" dirty="0" smtClean="0">
                <a:solidFill>
                  <a:srgbClr val="FFC000"/>
                </a:solidFill>
              </a:rPr>
              <a:t>sarı</a:t>
            </a:r>
            <a:r>
              <a:rPr lang="tr-TR" altLang="tr-TR" sz="2800" dirty="0" smtClean="0"/>
              <a:t>-</a:t>
            </a:r>
            <a:r>
              <a:rPr lang="tr-TR" altLang="tr-TR" sz="2800" dirty="0" smtClean="0">
                <a:solidFill>
                  <a:srgbClr val="FF0000"/>
                </a:solidFill>
              </a:rPr>
              <a:t>kırmızı</a:t>
            </a:r>
            <a:r>
              <a:rPr lang="tr-TR" altLang="tr-TR" sz="2800" dirty="0" smtClean="0"/>
              <a:t> sebzelerden seçim yapılmalıdır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altLang="tr-TR" sz="2800" dirty="0" smtClean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 smtClean="0">
                <a:solidFill>
                  <a:srgbClr val="C00000"/>
                </a:solidFill>
              </a:rPr>
              <a:t> </a:t>
            </a:r>
            <a:r>
              <a:rPr lang="tr-TR" altLang="tr-TR" sz="2800" dirty="0" smtClean="0">
                <a:solidFill>
                  <a:srgbClr val="FFC000"/>
                </a:solidFill>
              </a:rPr>
              <a:t>havuç A vitamininden zengin iken </a:t>
            </a:r>
            <a:r>
              <a:rPr lang="tr-TR" altLang="tr-TR" sz="2800" dirty="0" smtClean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404" y="4968063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3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464" y="220516"/>
            <a:ext cx="8640960" cy="294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tr-TR" altLang="tr-TR" sz="2400" dirty="0" smtClean="0"/>
              <a:t>Günlük tüketilecek </a:t>
            </a:r>
            <a:r>
              <a:rPr lang="tr-TR" altLang="tr-TR" sz="2400" dirty="0" smtClean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 smtClean="0">
                <a:solidFill>
                  <a:srgbClr val="00B050"/>
                </a:solidFill>
              </a:rPr>
              <a:t>sebze</a:t>
            </a:r>
            <a:r>
              <a:rPr lang="tr-TR" altLang="tr-TR" sz="2400" dirty="0" smtClean="0">
                <a:solidFill>
                  <a:srgbClr val="FF0000"/>
                </a:solidFill>
              </a:rPr>
              <a:t> </a:t>
            </a:r>
            <a:r>
              <a:rPr lang="tr-TR" altLang="tr-TR" sz="2400" dirty="0" smtClean="0"/>
              <a:t>-</a:t>
            </a:r>
            <a:r>
              <a:rPr lang="tr-TR" altLang="tr-TR" sz="2400" dirty="0" smtClean="0">
                <a:solidFill>
                  <a:srgbClr val="FF0000"/>
                </a:solidFill>
              </a:rPr>
              <a:t> </a:t>
            </a:r>
            <a:r>
              <a:rPr lang="tr-TR" altLang="tr-TR" sz="2400" dirty="0" smtClean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488" y="2866641"/>
            <a:ext cx="8208912" cy="188159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</a:t>
            </a:r>
            <a:r>
              <a:rPr lang="tr-T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tr-T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yapraklı sebze (ıspanak, brokoli gibi)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veya domates    	                    gibi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antioksidanlardan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 meyveler olarak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tüketilmesi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2269" y="703053"/>
            <a:ext cx="387350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2269" y="1559290"/>
            <a:ext cx="387350" cy="36036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404" y="4968063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294024" y="736253"/>
            <a:ext cx="7395033" cy="6118933"/>
            <a:chOff x="294024" y="736253"/>
            <a:chExt cx="7395033" cy="6118933"/>
          </a:xfrm>
        </p:grpSpPr>
        <p:grpSp>
          <p:nvGrpSpPr>
            <p:cNvPr id="13" name="Grup 12"/>
            <p:cNvGrpSpPr/>
            <p:nvPr/>
          </p:nvGrpSpPr>
          <p:grpSpPr>
            <a:xfrm>
              <a:off x="1454943" y="736253"/>
              <a:ext cx="6234114" cy="6118933"/>
              <a:chOff x="1454943" y="755209"/>
              <a:chExt cx="6234114" cy="6118933"/>
            </a:xfrm>
          </p:grpSpPr>
          <p:pic>
            <p:nvPicPr>
              <p:cNvPr id="14" name="Resim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4943" y="755209"/>
                <a:ext cx="6234114" cy="6118933"/>
              </a:xfrm>
              <a:prstGeom prst="rect">
                <a:avLst/>
              </a:prstGeom>
            </p:spPr>
          </p:pic>
          <p:sp>
            <p:nvSpPr>
              <p:cNvPr id="15" name="Pasta 14"/>
              <p:cNvSpPr/>
              <p:nvPr/>
            </p:nvSpPr>
            <p:spPr>
              <a:xfrm rot="16200000">
                <a:off x="2187429" y="1313907"/>
                <a:ext cx="4932414" cy="4859704"/>
              </a:xfrm>
              <a:prstGeom prst="pie">
                <a:avLst>
                  <a:gd name="adj1" fmla="val 21598292"/>
                  <a:gd name="adj2" fmla="val 35332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sta 15"/>
              <p:cNvSpPr/>
              <p:nvPr/>
            </p:nvSpPr>
            <p:spPr>
              <a:xfrm rot="19851181">
                <a:off x="2231441" y="1465897"/>
                <a:ext cx="4954588" cy="4747117"/>
              </a:xfrm>
              <a:prstGeom prst="pie">
                <a:avLst>
                  <a:gd name="adj1" fmla="val 21454777"/>
                  <a:gd name="adj2" fmla="val 366188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sta 16"/>
              <p:cNvSpPr/>
              <p:nvPr/>
            </p:nvSpPr>
            <p:spPr>
              <a:xfrm rot="1912729">
                <a:off x="2209572" y="1499586"/>
                <a:ext cx="4906038" cy="4824536"/>
              </a:xfrm>
              <a:prstGeom prst="pie">
                <a:avLst>
                  <a:gd name="adj1" fmla="val 21599391"/>
                  <a:gd name="adj2" fmla="val 3487094"/>
                </a:avLst>
              </a:prstGeom>
              <a:solidFill>
                <a:srgbClr val="FEDEFC"/>
              </a:solidFill>
              <a:ln>
                <a:solidFill>
                  <a:srgbClr val="FEDE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Pasta 17"/>
              <p:cNvSpPr/>
              <p:nvPr/>
            </p:nvSpPr>
            <p:spPr>
              <a:xfrm rot="6154690">
                <a:off x="2009659" y="1297812"/>
                <a:ext cx="5123978" cy="5108887"/>
              </a:xfrm>
              <a:prstGeom prst="pie">
                <a:avLst>
                  <a:gd name="adj1" fmla="val 20865645"/>
                  <a:gd name="adj2" fmla="val 4609436"/>
                </a:avLst>
              </a:prstGeom>
              <a:solidFill>
                <a:srgbClr val="B2E8C0"/>
              </a:solidFill>
              <a:ln>
                <a:solidFill>
                  <a:srgbClr val="B2E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sta 18"/>
              <p:cNvSpPr/>
              <p:nvPr/>
            </p:nvSpPr>
            <p:spPr>
              <a:xfrm rot="11810400">
                <a:off x="2051068" y="1306650"/>
                <a:ext cx="5058948" cy="4921250"/>
              </a:xfrm>
              <a:prstGeom prst="pie">
                <a:avLst>
                  <a:gd name="adj1" fmla="val 20566088"/>
                  <a:gd name="adj2" fmla="val 438679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294024" y="4725144"/>
              <a:ext cx="1152128" cy="119392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" name="Başlık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SAĞLIKLI YEMEK </a:t>
            </a:r>
            <a:r>
              <a:rPr lang="tr-TR" altLang="tr-TR" sz="3600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TABAĞIMIZI HAZIRLAYALIM</a:t>
            </a:r>
            <a:endParaRPr lang="tr-TR" altLang="tr-TR" sz="36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0" y="125413"/>
            <a:ext cx="9144000" cy="665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5" y="1003300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 smtClean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 smtClean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pic>
        <p:nvPicPr>
          <p:cNvPr id="37893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88" y="1090613"/>
            <a:ext cx="29019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3" y="2709289"/>
            <a:ext cx="7916862" cy="348503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Font typeface="Wingdings" panose="05000000000000000000" pitchFamily="2" charset="2"/>
              <a:buNone/>
              <a:defRPr/>
            </a:pPr>
            <a:r>
              <a:rPr lang="tr-TR" sz="2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</a:t>
            </a:r>
            <a:r>
              <a:rPr lang="tr-TR" sz="2400" dirty="0" smtClean="0">
                <a:latin typeface="+mn-lt"/>
                <a:sym typeface="Wingdings" pitchFamily="2" charset="2"/>
              </a:rPr>
              <a:t>küçük bir bardak taze </a:t>
            </a:r>
            <a:r>
              <a:rPr lang="tr-TR" sz="2400" dirty="0">
                <a:latin typeface="+mn-lt"/>
                <a:sym typeface="Wingdings" pitchFamily="2" charset="2"/>
              </a:rPr>
              <a:t>sıkılmış meyve </a:t>
            </a:r>
            <a:r>
              <a:rPr lang="tr-TR" sz="2400" dirty="0" smtClean="0">
                <a:latin typeface="+mn-lt"/>
                <a:sym typeface="Wingdings" pitchFamily="2" charset="2"/>
              </a:rPr>
              <a:t>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</a:t>
            </a:r>
            <a:r>
              <a:rPr lang="tr-TR" sz="2400" dirty="0" smtClean="0">
                <a:latin typeface="+mn-lt"/>
                <a:sym typeface="Wingdings" pitchFamily="2" charset="2"/>
              </a:rPr>
              <a:t>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</a:t>
            </a:r>
            <a:r>
              <a:rPr lang="tr-TR" sz="2400" dirty="0" smtClean="0">
                <a:latin typeface="+mn-lt"/>
                <a:sym typeface="Wingdings" pitchFamily="2" charset="2"/>
              </a:rPr>
              <a:t>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</a:t>
            </a:r>
            <a:r>
              <a:rPr lang="tr-TR" sz="2400" dirty="0" smtClean="0">
                <a:latin typeface="+mn-lt"/>
                <a:sym typeface="Wingdings" pitchFamily="2" charset="2"/>
              </a:rPr>
              <a:t>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 smtClean="0">
                <a:latin typeface="+mn-lt"/>
                <a:sym typeface="Wingdings" pitchFamily="2" charset="2"/>
              </a:rPr>
              <a:t>Ev </a:t>
            </a:r>
            <a:r>
              <a:rPr lang="tr-TR" sz="2400" dirty="0">
                <a:latin typeface="+mn-lt"/>
                <a:sym typeface="Wingdings" pitchFamily="2" charset="2"/>
              </a:rPr>
              <a:t>yapımı küçük bir parça </a:t>
            </a:r>
            <a:r>
              <a:rPr lang="tr-TR" sz="2400" dirty="0" smtClean="0">
                <a:latin typeface="+mn-lt"/>
                <a:sym typeface="Wingdings" pitchFamily="2" charset="2"/>
              </a:rPr>
              <a:t>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39473"/>
            <a:ext cx="8229600" cy="604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/>
              <a:t>Ergenlikte büyüme hızlıdır 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7200" y="285293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/>
              <a:t>Hızlı büyüme ve gelişme                                  enerji ve besin öğelerine ihtiyacı arttırır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62633" y="4725144"/>
            <a:ext cx="8640960" cy="1290264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</a:rPr>
              <a:t>Sağlıklı besin seçimi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1"/>
                </a:solidFill>
              </a:rPr>
              <a:t>büyüme </a:t>
            </a:r>
            <a:r>
              <a:rPr lang="tr-TR" dirty="0">
                <a:solidFill>
                  <a:schemeClr val="accent1"/>
                </a:solidFill>
              </a:rPr>
              <a:t>ve gelişmeyi olumlu yönde </a:t>
            </a:r>
            <a:r>
              <a:rPr lang="tr-TR" dirty="0" smtClean="0">
                <a:solidFill>
                  <a:schemeClr val="accent1"/>
                </a:solidFill>
              </a:rPr>
              <a:t>etkilemektedir 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7" name="4 Aşağı Ok"/>
          <p:cNvSpPr>
            <a:spLocks noChangeArrowheads="1"/>
          </p:cNvSpPr>
          <p:nvPr/>
        </p:nvSpPr>
        <p:spPr bwMode="auto">
          <a:xfrm>
            <a:off x="4214812" y="2088747"/>
            <a:ext cx="714375" cy="78581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4 Aşağı Ok"/>
          <p:cNvSpPr>
            <a:spLocks noChangeArrowheads="1"/>
          </p:cNvSpPr>
          <p:nvPr/>
        </p:nvSpPr>
        <p:spPr bwMode="auto">
          <a:xfrm>
            <a:off x="4214812" y="3842695"/>
            <a:ext cx="714375" cy="78581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6" name="Picture 2" descr="emoji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t="7402" r="20220" b="10764"/>
          <a:stretch/>
        </p:blipFill>
        <p:spPr bwMode="auto">
          <a:xfrm>
            <a:off x="7812360" y="4082472"/>
            <a:ext cx="1224136" cy="12853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üyüme gelişme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8"/>
          <a:stretch/>
        </p:blipFill>
        <p:spPr bwMode="auto">
          <a:xfrm>
            <a:off x="251520" y="1417638"/>
            <a:ext cx="1829254" cy="12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van 1"/>
          <p:cNvSpPr txBox="1">
            <a:spLocks/>
          </p:cNvSpPr>
          <p:nvPr/>
        </p:nvSpPr>
        <p:spPr bwMode="auto">
          <a:xfrm>
            <a:off x="468313" y="188913"/>
            <a:ext cx="8229600" cy="647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>
                <a:solidFill>
                  <a:srgbClr val="FF0000"/>
                </a:solidFill>
              </a:rPr>
              <a:t>Ergenlikte Beslenmenin Önemi</a:t>
            </a: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0" y="188640"/>
            <a:ext cx="91440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</p:txBody>
      </p:sp>
      <p:pic>
        <p:nvPicPr>
          <p:cNvPr id="4403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19"/>
            <a:ext cx="1800200" cy="18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971601" y="927421"/>
            <a:ext cx="5688632" cy="118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 smtClean="0">
                <a:latin typeface="+mj-lt"/>
              </a:rPr>
              <a:t>Besinlerimizin doğal olarak  içerdiği tuz dahil </a:t>
            </a:r>
            <a:br>
              <a:rPr lang="tr-TR" sz="2000" i="1" dirty="0" smtClean="0">
                <a:latin typeface="+mj-lt"/>
              </a:rPr>
            </a:br>
            <a:r>
              <a:rPr lang="tr-TR" sz="2000" i="1" dirty="0" smtClean="0">
                <a:latin typeface="+mj-lt"/>
              </a:rPr>
              <a:t>1 tepeleme çay kaşığını (5 gram) geçmemelidir</a:t>
            </a:r>
            <a:br>
              <a:rPr lang="tr-TR" sz="2000" i="1" dirty="0" smtClean="0">
                <a:latin typeface="+mj-lt"/>
              </a:rPr>
            </a:br>
            <a:r>
              <a:rPr lang="tr-TR" sz="2000" i="1" dirty="0" smtClean="0">
                <a:latin typeface="+mj-lt"/>
              </a:rPr>
              <a:t>Kullanılan tuz İYOTLU olmalıdır</a:t>
            </a:r>
            <a:endParaRPr lang="tr-TR" altLang="tr-TR" sz="2000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560387" y="2005888"/>
            <a:ext cx="4204394" cy="596220"/>
          </a:xfrm>
          <a:prstGeom prst="rect">
            <a:avLst/>
          </a:prstGeom>
          <a:noFill/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400" b="1" dirty="0" smtClean="0">
                <a:latin typeface="+mn-lt"/>
              </a:rPr>
              <a:t>Aşırı tuz içeren gıdalar</a:t>
            </a:r>
            <a:endParaRPr lang="tr-TR" altLang="tr-TR" sz="1800" i="1" dirty="0" smtClean="0">
              <a:latin typeface="+mn-lt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560387" y="2492896"/>
            <a:ext cx="8023225" cy="42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000" dirty="0"/>
              <a:t>Hazır soslar</a:t>
            </a:r>
          </a:p>
          <a:p>
            <a:pPr lvl="1" eaLnBrk="1" hangingPunct="1"/>
            <a:r>
              <a:rPr lang="tr-TR" altLang="tr-TR" sz="2000" dirty="0"/>
              <a:t>Soya, ketçap, tartar, barbekü, hardal, salsa, makarna sosu vb.</a:t>
            </a:r>
          </a:p>
          <a:p>
            <a:pPr eaLnBrk="1" hangingPunct="1"/>
            <a:r>
              <a:rPr lang="tr-TR" altLang="tr-TR" sz="2000" dirty="0"/>
              <a:t>Atıştırmalık ürünler</a:t>
            </a:r>
          </a:p>
          <a:p>
            <a:pPr lvl="1" eaLnBrk="1" hangingPunct="1"/>
            <a:r>
              <a:rPr lang="tr-TR" altLang="tr-TR" sz="2000" dirty="0"/>
              <a:t>Cips, tahıl bazlı bar, meyve bazlı bar, patlamış mısır vb.</a:t>
            </a:r>
          </a:p>
          <a:p>
            <a:pPr eaLnBrk="1" hangingPunct="1"/>
            <a:r>
              <a:rPr lang="tr-TR" altLang="tr-TR" sz="2000" dirty="0"/>
              <a:t>Tuzlanmış kuruyemişler</a:t>
            </a:r>
          </a:p>
          <a:p>
            <a:pPr lvl="1" eaLnBrk="1" hangingPunct="1"/>
            <a:r>
              <a:rPr lang="tr-TR" altLang="tr-TR" sz="2000" dirty="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000" dirty="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000" dirty="0"/>
              <a:t>Aromalı/aromasız, doğal/yapay, gazlı/gazsız mineralli içecekler</a:t>
            </a:r>
          </a:p>
          <a:p>
            <a:pPr eaLnBrk="1" hangingPunct="1"/>
            <a:r>
              <a:rPr lang="tr-TR" altLang="tr-TR" sz="2000" dirty="0"/>
              <a:t>Geleneksel olarak evde hazırlanan</a:t>
            </a:r>
          </a:p>
          <a:p>
            <a:pPr lvl="1" eaLnBrk="1" hangingPunct="1"/>
            <a:r>
              <a:rPr lang="tr-TR" altLang="tr-TR" sz="2000" dirty="0"/>
              <a:t>Turşu, salça, tarhana, yaprak salamurası vb</a:t>
            </a:r>
            <a:r>
              <a:rPr lang="tr-TR" altLang="tr-TR" sz="2000" dirty="0" smtClean="0"/>
              <a:t>.</a:t>
            </a:r>
            <a:endParaRPr lang="tr-TR" alt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671638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1 Başlık"/>
          <p:cNvSpPr txBox="1">
            <a:spLocks/>
          </p:cNvSpPr>
          <p:nvPr/>
        </p:nvSpPr>
        <p:spPr bwMode="auto">
          <a:xfrm>
            <a:off x="0" y="115888"/>
            <a:ext cx="9134475" cy="661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5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Sıvı alımını arttırmak için;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Öğünlerde ve/veya öğün aralarında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 smtClean="0">
                <a:solidFill>
                  <a:srgbClr val="00B0F0"/>
                </a:solidFill>
              </a:rPr>
              <a:t>u içilebilir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Kolalı, gazlı içecekler ve hazır meyve suları yerine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 smtClean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Dışarı çıkarken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 smtClean="0">
                <a:solidFill>
                  <a:srgbClr val="00B0F0"/>
                </a:solidFill>
              </a:rPr>
              <a:t>yanına su alınabilir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Öğünlerde sıcak/soğuk çorbalar hazırlanabilir</a:t>
            </a:r>
          </a:p>
        </p:txBody>
      </p:sp>
      <p:sp>
        <p:nvSpPr>
          <p:cNvPr id="47110" name="Metin kutusu 4"/>
          <p:cNvSpPr txBox="1">
            <a:spLocks noChangeArrowheads="1"/>
          </p:cNvSpPr>
          <p:nvPr/>
        </p:nvSpPr>
        <p:spPr bwMode="auto">
          <a:xfrm>
            <a:off x="684213" y="914400"/>
            <a:ext cx="7791450" cy="7572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711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787525"/>
            <a:ext cx="29527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0" y="100013"/>
            <a:ext cx="9143999" cy="736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Gıda satın alınırken etiket bilgileri okunmalıdır</a:t>
            </a: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5" y="1052513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 smtClean="0"/>
              <a:t>Son kullanma tarihi (SKT) veya tavsiye edilen tüketim tarihi (TETT) okunmalı ve kullanma/tüketim tarihi </a:t>
            </a:r>
            <a:r>
              <a:rPr lang="tr-TR" altLang="tr-TR" sz="2400" dirty="0" smtClean="0">
                <a:solidFill>
                  <a:srgbClr val="FF0000"/>
                </a:solidFill>
              </a:rPr>
              <a:t>geçmemiş</a:t>
            </a:r>
            <a:r>
              <a:rPr lang="tr-TR" altLang="tr-TR" sz="2400" dirty="0" smtClean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 smtClean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Tuz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Sodyum (Na)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miktar ve içerikleri iyi bir şekilde okunarak </a:t>
            </a:r>
            <a:r>
              <a:rPr lang="tr-TR" altLang="tr-TR" sz="2400" dirty="0" smtClean="0">
                <a:solidFill>
                  <a:srgbClr val="FF0000"/>
                </a:solidFill>
              </a:rPr>
              <a:t>sağlıklı</a:t>
            </a:r>
            <a:r>
              <a:rPr lang="tr-TR" altLang="tr-TR" sz="2400" dirty="0" smtClean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 smtClean="0"/>
          </a:p>
        </p:txBody>
      </p:sp>
      <p:pic>
        <p:nvPicPr>
          <p:cNvPr id="5018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653136"/>
            <a:ext cx="32664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140402" y="2129235"/>
            <a:ext cx="8887030" cy="1195078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Yeterli ve dengeli beslenme ve sağlıklı besin seçimi sayesinde </a:t>
            </a:r>
            <a:r>
              <a:rPr lang="tr-TR" dirty="0" smtClean="0"/>
              <a:t>hatalı beslenme alışkanlıkları ile ilgili olan;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5382597" y="4262680"/>
            <a:ext cx="2592288" cy="1608595"/>
          </a:xfrm>
          <a:ln w="1905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tr-TR" sz="2400" b="1" dirty="0" smtClean="0">
                <a:solidFill>
                  <a:schemeClr val="accent1"/>
                </a:solidFill>
              </a:rPr>
              <a:t>Obezitenin (şişmanlık) önüne geçilebilir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738229" y="4221378"/>
            <a:ext cx="3024336" cy="1623004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tr-TR" sz="2400" b="1" dirty="0" smtClean="0">
                <a:solidFill>
                  <a:schemeClr val="accent1"/>
                </a:solidFill>
              </a:rPr>
              <a:t>Anoreksia nervoza, </a:t>
            </a:r>
            <a:r>
              <a:rPr lang="tr-TR" sz="2400" b="1" dirty="0" err="1" smtClean="0">
                <a:solidFill>
                  <a:schemeClr val="accent1"/>
                </a:solidFill>
              </a:rPr>
              <a:t>bulumia</a:t>
            </a:r>
            <a:r>
              <a:rPr lang="tr-TR" sz="2400" b="1" dirty="0" smtClean="0">
                <a:solidFill>
                  <a:schemeClr val="accent1"/>
                </a:solidFill>
              </a:rPr>
              <a:t> nervoza gibi sağlık sorunlarının önüne geçilebilir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457200" y="1052737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800" dirty="0" smtClean="0"/>
          </a:p>
        </p:txBody>
      </p:sp>
      <p:sp>
        <p:nvSpPr>
          <p:cNvPr id="16" name="Unvan 1"/>
          <p:cNvSpPr txBox="1">
            <a:spLocks/>
          </p:cNvSpPr>
          <p:nvPr/>
        </p:nvSpPr>
        <p:spPr bwMode="auto">
          <a:xfrm>
            <a:off x="469117" y="107228"/>
            <a:ext cx="8229600" cy="1893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 smtClean="0">
                <a:solidFill>
                  <a:srgbClr val="FF0000"/>
                </a:solidFill>
              </a:rPr>
              <a:t>Unutmayalım!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tr-TR" sz="4000" dirty="0"/>
              <a:t>Beslenmeye bağlı kronik hastalıkların temeli okul </a:t>
            </a:r>
            <a:r>
              <a:rPr lang="tr-TR" sz="4000" dirty="0" smtClean="0"/>
              <a:t>çağında atılır</a:t>
            </a:r>
            <a:r>
              <a:rPr lang="tr-TR" sz="4000" dirty="0"/>
              <a:t>!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2572" r="8036" b="12572"/>
          <a:stretch/>
        </p:blipFill>
        <p:spPr>
          <a:xfrm flipV="1">
            <a:off x="3785348" y="3374482"/>
            <a:ext cx="1573301" cy="1403214"/>
          </a:xfrm>
          <a:prstGeom prst="rect">
            <a:avLst/>
          </a:prstGeom>
          <a:effectLst/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3"/>
            <a:ext cx="8229600" cy="582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504120" y="1292325"/>
            <a:ext cx="56592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Obezite </a:t>
            </a:r>
            <a:r>
              <a:rPr lang="tr-TR" altLang="tr-TR" sz="2400" dirty="0">
                <a:sym typeface="Wingdings" panose="05000000000000000000" pitchFamily="2" charset="2"/>
              </a:rPr>
              <a:t> Vücutta s</a:t>
            </a:r>
            <a:r>
              <a:rPr lang="tr-TR" altLang="tr-TR" sz="2400" dirty="0"/>
              <a:t>ağlığı bozacak ölçüde </a:t>
            </a:r>
            <a:r>
              <a:rPr lang="tr-TR" altLang="tr-TR" sz="2400" dirty="0" smtClean="0"/>
              <a:t>		 anormal </a:t>
            </a:r>
            <a:r>
              <a:rPr lang="tr-TR" altLang="tr-TR" sz="2400" dirty="0"/>
              <a:t>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836613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826149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88" y="3582988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 smtClean="0">
                <a:latin typeface="+mn-lt"/>
              </a:rPr>
              <a:t>Yaygın olarak </a:t>
            </a:r>
            <a:r>
              <a:rPr lang="tr-TR" altLang="tr-TR" sz="2400" dirty="0" smtClean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 smtClean="0">
                <a:latin typeface="+mn-lt"/>
              </a:rPr>
              <a:t>kullanılır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b="1" i="1" dirty="0" smtClean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 smtClean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 smtClean="0">
                <a:latin typeface="+mj-lt"/>
              </a:rPr>
              <a:t>2</a:t>
            </a:r>
            <a:r>
              <a:rPr lang="tr-TR" altLang="tr-TR" sz="2400" i="1" dirty="0" smtClean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 smtClean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2843213" y="5064274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852937"/>
            <a:ext cx="8229600" cy="588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7920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altLang="tr-TR" dirty="0" smtClean="0"/>
              <a:t>Dünya Sağlık Örgütü’nün standartlaştırdığı yüzdelik kesişim noktalarına göre değerlendirilir</a:t>
            </a:r>
          </a:p>
          <a:p>
            <a:pPr algn="just"/>
            <a:endParaRPr lang="tr-TR" altLang="tr-TR" dirty="0" smtClean="0"/>
          </a:p>
        </p:txBody>
      </p:sp>
      <p:sp>
        <p:nvSpPr>
          <p:cNvPr id="6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BKİ Değerlendirmesi nasıl olur?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884393"/>
              </p:ext>
            </p:extLst>
          </p:nvPr>
        </p:nvGraphicFramePr>
        <p:xfrm>
          <a:off x="1907704" y="1816256"/>
          <a:ext cx="5616627" cy="4092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365">
                  <a:extLst>
                    <a:ext uri="{9D8B030D-6E8A-4147-A177-3AD203B41FA5}">
                      <a16:colId xmlns:a16="http://schemas.microsoft.com/office/drawing/2014/main" val="2841559465"/>
                    </a:ext>
                  </a:extLst>
                </a:gridCol>
                <a:gridCol w="494275">
                  <a:extLst>
                    <a:ext uri="{9D8B030D-6E8A-4147-A177-3AD203B41FA5}">
                      <a16:colId xmlns:a16="http://schemas.microsoft.com/office/drawing/2014/main" val="1573050528"/>
                    </a:ext>
                  </a:extLst>
                </a:gridCol>
                <a:gridCol w="500639">
                  <a:extLst>
                    <a:ext uri="{9D8B030D-6E8A-4147-A177-3AD203B41FA5}">
                      <a16:colId xmlns:a16="http://schemas.microsoft.com/office/drawing/2014/main" val="3020763337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4155687818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443559711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3871484057"/>
                    </a:ext>
                  </a:extLst>
                </a:gridCol>
                <a:gridCol w="500639">
                  <a:extLst>
                    <a:ext uri="{9D8B030D-6E8A-4147-A177-3AD203B41FA5}">
                      <a16:colId xmlns:a16="http://schemas.microsoft.com/office/drawing/2014/main" val="3955512297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794523891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3327215632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2318391120"/>
                    </a:ext>
                  </a:extLst>
                </a:gridCol>
                <a:gridCol w="500639">
                  <a:extLst>
                    <a:ext uri="{9D8B030D-6E8A-4147-A177-3AD203B41FA5}">
                      <a16:colId xmlns:a16="http://schemas.microsoft.com/office/drawing/2014/main" val="3699138822"/>
                    </a:ext>
                  </a:extLst>
                </a:gridCol>
              </a:tblGrid>
              <a:tr h="286565">
                <a:tc gridSpan="11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12-18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Yaş Çocuk ve Gençlerde Yaşa Göre BKİ (kg/m</a:t>
                      </a:r>
                      <a:r>
                        <a:rPr lang="tr-TR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947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Kız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Erkek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9064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Persentil </a:t>
                      </a:r>
                      <a:r>
                        <a:rPr lang="tr-TR" sz="1100" dirty="0" smtClean="0">
                          <a:effectLst/>
                        </a:rPr>
                        <a:t>(yüzdelik kesişim noktaları)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17970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Persentil </a:t>
                      </a:r>
                      <a:r>
                        <a:rPr lang="tr-TR" sz="1100" dirty="0" smtClean="0">
                          <a:effectLst/>
                        </a:rPr>
                        <a:t>(yüzdelik kesişim noktaları)</a:t>
                      </a:r>
                      <a:endParaRPr lang="tr-T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0614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Yıl : Ay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3.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50.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97.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3.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50.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97.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41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12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20.9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1791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12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17.9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20.5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23.6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7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13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1965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13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26.1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21.4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0656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14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19.6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15.6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19.0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88814"/>
                  </a:ext>
                </a:extLst>
              </a:tr>
              <a:tr h="19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14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19.9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17.3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9103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15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23.7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26.4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43689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15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20.5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23.2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26.8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3889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16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24.2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6322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16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845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</a:rPr>
                        <a:t>17 : 0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90843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17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8969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18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3044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18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29.0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826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19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29.0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29.1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14332"/>
                  </a:ext>
                </a:extLst>
              </a:tr>
            </a:tbl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3536727" y="5932745"/>
            <a:ext cx="3981939" cy="999831"/>
            <a:chOff x="3536727" y="5941710"/>
            <a:chExt cx="3981939" cy="999831"/>
          </a:xfrm>
        </p:grpSpPr>
        <p:grpSp>
          <p:nvGrpSpPr>
            <p:cNvPr id="4" name="Grup 3"/>
            <p:cNvGrpSpPr/>
            <p:nvPr/>
          </p:nvGrpSpPr>
          <p:grpSpPr>
            <a:xfrm>
              <a:off x="6051345" y="5948488"/>
              <a:ext cx="1467321" cy="993053"/>
              <a:chOff x="6051345" y="5948488"/>
              <a:chExt cx="1467321" cy="993053"/>
            </a:xfrm>
          </p:grpSpPr>
          <p:sp>
            <p:nvSpPr>
              <p:cNvPr id="17" name="Sağ Ayraç 16"/>
              <p:cNvSpPr/>
              <p:nvPr/>
            </p:nvSpPr>
            <p:spPr>
              <a:xfrm rot="5400000">
                <a:off x="6195345" y="5807415"/>
                <a:ext cx="180000" cy="468000"/>
              </a:xfrm>
              <a:prstGeom prst="rightBrace">
                <a:avLst/>
              </a:prstGeom>
              <a:ln w="28575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Sağ Ayraç 17"/>
              <p:cNvSpPr/>
              <p:nvPr/>
            </p:nvSpPr>
            <p:spPr>
              <a:xfrm rot="5400000">
                <a:off x="6690610" y="5810350"/>
                <a:ext cx="180000" cy="468000"/>
              </a:xfrm>
              <a:prstGeom prst="righ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Sağ Ayraç 18"/>
              <p:cNvSpPr/>
              <p:nvPr/>
            </p:nvSpPr>
            <p:spPr>
              <a:xfrm rot="5400000">
                <a:off x="7194666" y="5804488"/>
                <a:ext cx="180000" cy="468000"/>
              </a:xfrm>
              <a:prstGeom prst="rightBrac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0" name="Metin kutusu 19"/>
              <p:cNvSpPr txBox="1"/>
              <p:nvPr/>
            </p:nvSpPr>
            <p:spPr>
              <a:xfrm rot="18418663">
                <a:off x="5905803" y="6226663"/>
                <a:ext cx="720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92D050"/>
                    </a:solidFill>
                  </a:rPr>
                  <a:t>normal</a:t>
                </a:r>
                <a:endParaRPr lang="tr-TR" sz="14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21" name="Metin kutusu 20"/>
              <p:cNvSpPr txBox="1"/>
              <p:nvPr/>
            </p:nvSpPr>
            <p:spPr>
              <a:xfrm rot="18330380">
                <a:off x="6212161" y="6295210"/>
                <a:ext cx="98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FFC000"/>
                    </a:solidFill>
                  </a:rPr>
                  <a:t>fazla kilolu</a:t>
                </a:r>
                <a:endParaRPr lang="tr-TR" sz="14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" name="Metin kutusu 21"/>
              <p:cNvSpPr txBox="1"/>
              <p:nvPr/>
            </p:nvSpPr>
            <p:spPr>
              <a:xfrm rot="18360926">
                <a:off x="6930236" y="6297605"/>
                <a:ext cx="572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>
                    <a:solidFill>
                      <a:schemeClr val="accent6"/>
                    </a:solidFill>
                  </a:rPr>
                  <a:t>o</a:t>
                </a:r>
                <a:r>
                  <a:rPr lang="tr-TR" sz="1400" b="1" dirty="0" smtClean="0">
                    <a:solidFill>
                      <a:schemeClr val="accent6"/>
                    </a:solidFill>
                  </a:rPr>
                  <a:t>bez </a:t>
                </a:r>
                <a:endParaRPr lang="tr-TR" sz="1400" b="1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" name="Grup 1"/>
            <p:cNvGrpSpPr/>
            <p:nvPr/>
          </p:nvGrpSpPr>
          <p:grpSpPr>
            <a:xfrm>
              <a:off x="3536727" y="5941710"/>
              <a:ext cx="1467321" cy="990126"/>
              <a:chOff x="3536727" y="5941710"/>
              <a:chExt cx="1467321" cy="990126"/>
            </a:xfrm>
          </p:grpSpPr>
          <p:sp>
            <p:nvSpPr>
              <p:cNvPr id="15" name="Metin kutusu 14"/>
              <p:cNvSpPr txBox="1"/>
              <p:nvPr/>
            </p:nvSpPr>
            <p:spPr>
              <a:xfrm rot="18330380">
                <a:off x="3697543" y="6285505"/>
                <a:ext cx="98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FFC000"/>
                    </a:solidFill>
                  </a:rPr>
                  <a:t>fazla kilolu</a:t>
                </a:r>
                <a:endParaRPr lang="tr-TR" sz="14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6" name="Metin kutusu 15"/>
              <p:cNvSpPr txBox="1"/>
              <p:nvPr/>
            </p:nvSpPr>
            <p:spPr>
              <a:xfrm rot="18360926">
                <a:off x="4415618" y="6296692"/>
                <a:ext cx="572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>
                    <a:solidFill>
                      <a:schemeClr val="accent6"/>
                    </a:solidFill>
                  </a:rPr>
                  <a:t>o</a:t>
                </a:r>
                <a:r>
                  <a:rPr lang="tr-TR" sz="1400" b="1" dirty="0" smtClean="0">
                    <a:solidFill>
                      <a:schemeClr val="accent6"/>
                    </a:solidFill>
                  </a:rPr>
                  <a:t>bez </a:t>
                </a:r>
                <a:endParaRPr lang="tr-TR" sz="14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" name="Sağ Ayraç 10"/>
              <p:cNvSpPr/>
              <p:nvPr/>
            </p:nvSpPr>
            <p:spPr>
              <a:xfrm rot="5400000">
                <a:off x="3680727" y="5797710"/>
                <a:ext cx="180000" cy="468000"/>
              </a:xfrm>
              <a:prstGeom prst="rightBrace">
                <a:avLst/>
              </a:prstGeom>
              <a:ln w="28575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" name="Sağ Ayraç 11"/>
              <p:cNvSpPr/>
              <p:nvPr/>
            </p:nvSpPr>
            <p:spPr>
              <a:xfrm rot="5400000">
                <a:off x="4175992" y="5800645"/>
                <a:ext cx="180000" cy="468000"/>
              </a:xfrm>
              <a:prstGeom prst="righ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" name="Sağ Ayraç 12"/>
              <p:cNvSpPr/>
              <p:nvPr/>
            </p:nvSpPr>
            <p:spPr>
              <a:xfrm rot="5400000">
                <a:off x="4680048" y="5803575"/>
                <a:ext cx="180000" cy="468000"/>
              </a:xfrm>
              <a:prstGeom prst="rightBrac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 rot="18418663">
                <a:off x="3391185" y="6216958"/>
                <a:ext cx="720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92D050"/>
                    </a:solidFill>
                  </a:rPr>
                  <a:t>normal</a:t>
                </a:r>
                <a:endParaRPr lang="tr-TR" sz="1400" b="1" dirty="0">
                  <a:solidFill>
                    <a:srgbClr val="92D050"/>
                  </a:solidFill>
                </a:endParaRPr>
              </a:p>
            </p:txBody>
          </p:sp>
        </p:grpSp>
      </p:grpSp>
      <p:pic>
        <p:nvPicPr>
          <p:cNvPr id="24" name="Resi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23528" y="3068960"/>
            <a:ext cx="4248472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tr-TR" sz="2400" dirty="0" smtClean="0">
                <a:sym typeface="Wingdings" panose="05000000000000000000" pitchFamily="2" charset="2"/>
                <a:hlinkClick r:id="rId2"/>
              </a:rPr>
              <a:t>hsgm.saglik.gov.tr/tr/beslenmehareket-hesaplamalar/beslenmehareket-yetiskin-beden-kitle-indeksi.html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340222"/>
            <a:ext cx="8229600" cy="100865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Sağlık Bakanlığı’nın internet sitesinden hesaplanması ve yorumlanması için aşağıdaki uzantıdan yararlanılabilir.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İnternetten BKİ Değerlendirmesi için;</a:t>
            </a:r>
          </a:p>
        </p:txBody>
      </p:sp>
      <p:sp>
        <p:nvSpPr>
          <p:cNvPr id="6" name="Aşağı Ok 5"/>
          <p:cNvSpPr/>
          <p:nvPr/>
        </p:nvSpPr>
        <p:spPr>
          <a:xfrm>
            <a:off x="2447764" y="2348880"/>
            <a:ext cx="684845" cy="6840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40" y="3573016"/>
            <a:ext cx="4354527" cy="260835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536504"/>
          </a:xfrm>
        </p:spPr>
        <p:txBody>
          <a:bodyPr>
            <a:noAutofit/>
          </a:bodyPr>
          <a:lstStyle/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Yaş </a:t>
            </a:r>
          </a:p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Cinsiyet </a:t>
            </a:r>
          </a:p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Genetik </a:t>
            </a:r>
            <a:r>
              <a:rPr lang="tr-TR" altLang="tr-TR" sz="2200" dirty="0">
                <a:solidFill>
                  <a:srgbClr val="FF0000"/>
                </a:solidFill>
              </a:rPr>
              <a:t>yatkınlık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Aşırı ve yanlış beslenme alışkanlıkları </a:t>
            </a:r>
            <a:endParaRPr lang="tr-TR" altLang="tr-TR" sz="2200" dirty="0" smtClean="0">
              <a:solidFill>
                <a:srgbClr val="00B050"/>
              </a:solidFill>
            </a:endParaRP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Yetersiz fiziksel aktivite 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Sık </a:t>
            </a:r>
            <a:r>
              <a:rPr lang="tr-TR" altLang="tr-TR" sz="2200" dirty="0">
                <a:solidFill>
                  <a:srgbClr val="00B050"/>
                </a:solidFill>
              </a:rPr>
              <a:t>aralıklarla çok düşük enerjili diyetler uygulama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Sigara ve alkol kullanma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Eğitim düzeyi 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Sosyokültürel durum</a:t>
            </a:r>
            <a:endParaRPr lang="tr-TR" altLang="tr-TR" sz="2200" i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Psikolojik </a:t>
            </a:r>
            <a:r>
              <a:rPr lang="tr-TR" altLang="tr-TR" sz="2200" dirty="0">
                <a:solidFill>
                  <a:srgbClr val="00B050"/>
                </a:solidFill>
              </a:rPr>
              <a:t>problemler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Hormonal </a:t>
            </a:r>
            <a:r>
              <a:rPr lang="tr-TR" altLang="tr-TR" sz="2200" dirty="0">
                <a:solidFill>
                  <a:srgbClr val="00B050"/>
                </a:solidFill>
              </a:rPr>
              <a:t>ve metabolik </a:t>
            </a:r>
            <a:r>
              <a:rPr lang="tr-TR" altLang="tr-TR" sz="2200" dirty="0" smtClean="0">
                <a:solidFill>
                  <a:srgbClr val="00B050"/>
                </a:solidFill>
              </a:rPr>
              <a:t>etmenler</a:t>
            </a:r>
            <a:endParaRPr lang="tr-TR" altLang="tr-TR" sz="2200" dirty="0">
              <a:solidFill>
                <a:srgbClr val="00B050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75412" y="2682025"/>
            <a:ext cx="59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Sağ Ayraç 8"/>
          <p:cNvSpPr/>
          <p:nvPr/>
        </p:nvSpPr>
        <p:spPr>
          <a:xfrm>
            <a:off x="6410930" y="1476935"/>
            <a:ext cx="288032" cy="115212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6410930" y="2722953"/>
            <a:ext cx="288032" cy="3127424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741494" y="1549028"/>
            <a:ext cx="2232248" cy="1015663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Değiştirilemez </a:t>
            </a:r>
            <a:r>
              <a:rPr lang="tr-TR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tr-TR" sz="3600" dirty="0">
              <a:solidFill>
                <a:srgbClr val="FF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6791894" y="3552387"/>
            <a:ext cx="2244602" cy="1468556"/>
            <a:chOff x="6791894" y="3225919"/>
            <a:chExt cx="2244602" cy="1468556"/>
          </a:xfrm>
        </p:grpSpPr>
        <p:sp>
          <p:nvSpPr>
            <p:cNvPr id="15" name="Metin kutusu 14"/>
            <p:cNvSpPr txBox="1"/>
            <p:nvPr/>
          </p:nvSpPr>
          <p:spPr>
            <a:xfrm>
              <a:off x="6791894" y="3225919"/>
              <a:ext cx="2244602" cy="523220"/>
            </a:xfrm>
            <a:prstGeom prst="rect">
              <a:avLst/>
            </a:prstGeom>
            <a:noFill/>
            <a:ln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rgbClr val="00B050"/>
                  </a:solidFill>
                </a:rPr>
                <a:t>Değiştirilebilir</a:t>
              </a:r>
              <a:endParaRPr lang="tr-TR" sz="4000" dirty="0">
                <a:solidFill>
                  <a:srgbClr val="00B050"/>
                </a:solidFill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8" t="20468" r="16926" b="18108"/>
            <a:stretch/>
          </p:blipFill>
          <p:spPr>
            <a:xfrm>
              <a:off x="7474862" y="3770629"/>
              <a:ext cx="959378" cy="923846"/>
            </a:xfrm>
            <a:prstGeom prst="rect">
              <a:avLst/>
            </a:prstGeom>
            <a:noFill/>
            <a:ln>
              <a:noFill/>
              <a:prstDash val="sysDot"/>
            </a:ln>
          </p:spPr>
        </p:pic>
      </p:grpSp>
      <p:sp>
        <p:nvSpPr>
          <p:cNvPr id="11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284163" y="1016000"/>
            <a:ext cx="4267200" cy="5792788"/>
          </a:xfrm>
        </p:spPr>
        <p:txBody>
          <a:bodyPr lIns="90000" tIns="46800" rIns="90000" bIns="46800">
            <a:normAutofit lnSpcReduction="10000"/>
          </a:bodyPr>
          <a:lstStyle/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Tip II diyabet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İnsülin direnci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Hipertansiyon 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Koroner arter hastalığı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Hiperlipidemi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Karaciğer yağlanması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Metabolik sendrom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Astım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Solunum güçlüğü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>
                <a:cs typeface="Arial" panose="020B0604020202020204" pitchFamily="34" charset="0"/>
              </a:rPr>
              <a:t>Uyku apnesi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Osteoartrit 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Felç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Kas iskelet sistemi hastalıkları</a:t>
            </a:r>
            <a:endParaRPr lang="tr-TR" altLang="tr-TR" sz="2000" b="1" smtClean="0">
              <a:solidFill>
                <a:srgbClr val="FF0000"/>
              </a:solidFill>
            </a:endParaRP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72000" y="1016000"/>
            <a:ext cx="44640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</a:rPr>
              <a:t>Gebelik komplikasyonları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Ameliyat risklerinin artması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Bazı kanser türleri</a:t>
            </a:r>
          </a:p>
          <a:p>
            <a:pPr marL="79216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kern="0" dirty="0">
                <a:latin typeface="+mn-lt"/>
                <a:sym typeface="Wingdings" pitchFamily="2" charset="2"/>
              </a:rPr>
              <a:t>Yumurtalık, meme, kolon, prostat vb.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Safra kesesi hastalıkları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Hormon bozuklukları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dirty="0">
                <a:latin typeface="+mn-lt"/>
              </a:rPr>
              <a:t>Psikolojik problemler 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Gece yeme sendromu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Blumia nervoza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Anoreksia nervoza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Tıkanırcasına yeme vb.</a:t>
            </a:r>
            <a:endParaRPr lang="tr-TR" dirty="0">
              <a:latin typeface="+mn-lt"/>
            </a:endParaRP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3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 smtClean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824" y="2901534"/>
            <a:ext cx="3621088" cy="3812224"/>
          </a:xfrm>
        </p:spPr>
        <p:txBody>
          <a:bodyPr>
            <a:normAutofit/>
          </a:bodyPr>
          <a:lstStyle/>
          <a:p>
            <a:r>
              <a:rPr lang="tr-TR" sz="3600" dirty="0" smtClean="0"/>
              <a:t>Yeterli ve dengeli beslenerek</a:t>
            </a:r>
            <a:br>
              <a:rPr lang="tr-TR" sz="3600" dirty="0" smtClean="0"/>
            </a:br>
            <a:r>
              <a:rPr lang="tr-TR" sz="3600" dirty="0" smtClean="0"/>
              <a:t>ve</a:t>
            </a:r>
            <a:br>
              <a:rPr lang="tr-TR" sz="3600" dirty="0" smtClean="0"/>
            </a:br>
            <a:r>
              <a:rPr lang="tr-TR" sz="3600" dirty="0" smtClean="0"/>
              <a:t>düzenli fiziksel aktivite yaparak</a:t>
            </a:r>
            <a:endParaRPr lang="tr-TR" sz="3600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148064" y="2911324"/>
            <a:ext cx="3866816" cy="3802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/>
              <a:t>Sağlıklı bir genç </a:t>
            </a:r>
          </a:p>
          <a:p>
            <a:r>
              <a:rPr lang="tr-TR" sz="3600" dirty="0" smtClean="0"/>
              <a:t>ve </a:t>
            </a:r>
          </a:p>
          <a:p>
            <a:r>
              <a:rPr lang="tr-TR" sz="3600" dirty="0" smtClean="0"/>
              <a:t>ileride sağlıklı bir yetişkin olmak elinizde</a:t>
            </a:r>
            <a:endParaRPr lang="tr-TR" sz="3600" dirty="0">
              <a:solidFill>
                <a:srgbClr val="00B0F0"/>
              </a:solidFill>
            </a:endParaRPr>
          </a:p>
        </p:txBody>
      </p:sp>
      <p:sp>
        <p:nvSpPr>
          <p:cNvPr id="6" name="Çentikli Sağ Ok 5"/>
          <p:cNvSpPr/>
          <p:nvPr/>
        </p:nvSpPr>
        <p:spPr>
          <a:xfrm>
            <a:off x="4025640" y="4428926"/>
            <a:ext cx="978408" cy="772664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174"/>
          <a:stretch/>
        </p:blipFill>
        <p:spPr>
          <a:xfrm>
            <a:off x="-1" y="0"/>
            <a:ext cx="9144875" cy="299695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16835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Yaşam boyu sürecek davranış ve alışkanlıklar kazanmaya devam </a:t>
            </a:r>
            <a:r>
              <a:rPr lang="tr-TR" dirty="0" smtClean="0"/>
              <a:t>edilmektedir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Hastalıklardan korunmak ve bağışıklık sistemini güçlendirmek için </a:t>
            </a:r>
            <a:r>
              <a:rPr lang="tr-TR" b="1" dirty="0" smtClean="0">
                <a:solidFill>
                  <a:srgbClr val="FF0000"/>
                </a:solidFill>
              </a:rPr>
              <a:t>yeterli ve dengeli beslenmek</a:t>
            </a:r>
            <a:r>
              <a:rPr lang="tr-TR" dirty="0" smtClean="0"/>
              <a:t> gerekir</a:t>
            </a:r>
            <a:endParaRPr lang="tr-TR" dirty="0"/>
          </a:p>
        </p:txBody>
      </p:sp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114801" cy="23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 bwMode="auto">
          <a:xfrm>
            <a:off x="468313" y="188913"/>
            <a:ext cx="8229600" cy="647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>
                <a:solidFill>
                  <a:srgbClr val="FF0000"/>
                </a:solidFill>
              </a:rPr>
              <a:t>Ergenlikte Beslenmenin Önemi</a:t>
            </a: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127436" y="116632"/>
            <a:ext cx="6912768" cy="2683054"/>
          </a:xfrm>
          <a:prstGeom prst="rect">
            <a:avLst/>
          </a:prstGeom>
        </p:spPr>
        <p:txBody>
          <a:bodyPr vert="horz" lIns="91440" tIns="45720" rIns="91440" bIns="914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tr-TR" dirty="0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 smtClean="0">
                <a:solidFill>
                  <a:srgbClr val="00B0F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tr-TR" dirty="0" smtClean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 smtClean="0">
                <a:solidFill>
                  <a:srgbClr val="FF00FF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tr-TR" dirty="0" smtClean="0"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 smtClean="0">
                <a:solidFill>
                  <a:srgbClr val="7030A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 smtClean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chemeClr val="accent6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F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tr-TR" dirty="0">
                <a:solidFill>
                  <a:srgbClr val="7030A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B50B78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tr-TR" dirty="0">
                <a:solidFill>
                  <a:srgbClr val="92D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EF19C1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tr-TR" dirty="0"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chemeClr val="accent4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tr-TR" i="1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tr-TR" i="1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dirty="0"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mutlu yaşayalım</a:t>
            </a:r>
            <a:endParaRPr lang="tr-TR" altLang="tr-TR" dirty="0" smtClean="0"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8" r="1632" b="7132"/>
          <a:stretch/>
        </p:blipFill>
        <p:spPr>
          <a:xfrm>
            <a:off x="1547663" y="2485541"/>
            <a:ext cx="6072313" cy="38053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rgbClr val="00B0F0"/>
                </a:solidFill>
              </a:rPr>
              <a:t>Materyali Hazırlayanlar</a:t>
            </a:r>
            <a:br>
              <a:rPr lang="tr-TR" sz="2800" dirty="0">
                <a:solidFill>
                  <a:srgbClr val="00B0F0"/>
                </a:solidFill>
              </a:rPr>
            </a:br>
            <a:r>
              <a:rPr lang="tr-TR" sz="2800" dirty="0">
                <a:solidFill>
                  <a:srgbClr val="00B0F0"/>
                </a:solidFill>
              </a:rPr>
              <a:t>(Soyadına göre alfabetik sıra ile</a:t>
            </a:r>
            <a:r>
              <a:rPr lang="tr-TR" sz="2800" dirty="0" smtClean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endParaRPr lang="tr-TR" sz="2800" dirty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Dyt</a:t>
            </a:r>
            <a:r>
              <a:rPr lang="tr-TR" sz="2800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Öğr. Gör. </a:t>
            </a:r>
            <a:r>
              <a:rPr lang="tr-TR" sz="2800" dirty="0" smtClean="0">
                <a:ea typeface="+mj-ea"/>
                <a:cs typeface="+mj-cs"/>
              </a:rPr>
              <a:t>Dr. Asiye </a:t>
            </a:r>
            <a:r>
              <a:rPr lang="tr-TR" sz="2800" dirty="0">
                <a:ea typeface="+mj-ea"/>
                <a:cs typeface="+mj-cs"/>
              </a:rPr>
              <a:t>UĞRAŞ </a:t>
            </a:r>
            <a:r>
              <a:rPr lang="tr-TR" sz="2800" dirty="0" smtClean="0">
                <a:ea typeface="+mj-ea"/>
                <a:cs typeface="+mj-cs"/>
              </a:rPr>
              <a:t>DİKMEN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Nurcan </a:t>
            </a:r>
            <a:r>
              <a:rPr lang="tr-TR" sz="2800" smtClean="0">
                <a:ea typeface="+mj-ea"/>
                <a:cs typeface="+mj-cs"/>
              </a:rPr>
              <a:t>YABANCI </a:t>
            </a:r>
            <a:r>
              <a:rPr lang="tr-TR" sz="2800" smtClean="0">
                <a:ea typeface="+mj-ea"/>
                <a:cs typeface="+mj-cs"/>
              </a:rPr>
              <a:t>AYHAN</a:t>
            </a:r>
            <a:endParaRPr lang="tr-TR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91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6905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Beslenme nedir</a:t>
            </a:r>
            <a:r>
              <a:rPr lang="tr-TR" sz="4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0" y="827088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3600" b="1" dirty="0" smtClean="0"/>
              <a:t>Beslenme</a:t>
            </a:r>
            <a:r>
              <a:rPr lang="tr-TR" sz="3600" b="1" dirty="0"/>
              <a:t>;</a:t>
            </a:r>
            <a:r>
              <a:rPr lang="tr-TR" sz="3600" b="1" dirty="0" smtClean="0"/>
              <a:t> </a:t>
            </a:r>
            <a:r>
              <a:rPr lang="tr-TR" sz="2800" dirty="0" smtClean="0"/>
              <a:t>yaşamın sürdürülmesi, büyüme ve gelişme, sağlığın korunması ve üretken olmak için besinlerin vücutta kullanılmasıdır</a:t>
            </a:r>
            <a:endParaRPr lang="tr-TR" sz="280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tr-TR" sz="2800" dirty="0" smtClean="0"/>
          </a:p>
        </p:txBody>
      </p:sp>
      <p:pic>
        <p:nvPicPr>
          <p:cNvPr id="14340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8" y="5486400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4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tr-TR" dirty="0"/>
              <a:t>V</a:t>
            </a:r>
            <a:r>
              <a:rPr lang="tr-TR" dirty="0" smtClean="0"/>
              <a:t>ücudun büyümesi, yenilenmesi ve çalışması için gerekli olan </a:t>
            </a:r>
            <a:r>
              <a:rPr lang="tr-TR" b="1" dirty="0" smtClean="0"/>
              <a:t>enerji ve besin öğelerinin </a:t>
            </a:r>
            <a:r>
              <a:rPr lang="tr-TR" dirty="0" smtClean="0"/>
              <a:t>her birinin </a:t>
            </a:r>
            <a:r>
              <a:rPr lang="tr-TR" b="1" dirty="0" smtClean="0"/>
              <a:t>yeterli miktarlarda alınması </a:t>
            </a:r>
            <a:r>
              <a:rPr lang="tr-TR" dirty="0" smtClean="0"/>
              <a:t>ve vücutta </a:t>
            </a:r>
            <a:r>
              <a:rPr lang="tr-TR" b="1" dirty="0" smtClean="0"/>
              <a:t>uygun şekilde kullanılması</a:t>
            </a:r>
            <a:r>
              <a:rPr lang="tr-TR" dirty="0" smtClean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8" y="2492375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2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3" y="153799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 smtClean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 smtClean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 smtClean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 smtClean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88" y="2017713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5" y="2795588"/>
            <a:ext cx="8642350" cy="3459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Besin öğesi nedir, besin ögeleri nelerdir?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5"/>
            <a:ext cx="8229600" cy="5202238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tr-TR" altLang="tr-TR" sz="2800" dirty="0" smtClean="0"/>
              <a:t>Besin ögeleri besinlerin yapı taşıdır</a:t>
            </a:r>
          </a:p>
          <a:p>
            <a:pPr algn="just">
              <a:defRPr/>
            </a:pPr>
            <a:r>
              <a:rPr lang="tr-TR" altLang="tr-TR" sz="2800" dirty="0" smtClean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sz="2800" dirty="0" smtClean="0"/>
              <a:t>Organların düzenli çalışabilmesi ve günlük işlerin sağlıklı sürdürebilmesi için </a:t>
            </a:r>
          </a:p>
          <a:p>
            <a:pPr marL="342900" lvl="1" indent="0" algn="just">
              <a:buFont typeface="Arial" panose="020B0604020202020204" pitchFamily="34" charset="0"/>
              <a:buNone/>
              <a:defRPr/>
            </a:pPr>
            <a:r>
              <a:rPr lang="tr-TR" altLang="tr-T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 smtClean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sz="2800" dirty="0" smtClean="0"/>
          </a:p>
          <a:p>
            <a:pPr algn="just">
              <a:defRPr/>
            </a:pPr>
            <a:r>
              <a:rPr lang="tr-TR" altLang="tr-TR" sz="2800" dirty="0" smtClean="0"/>
              <a:t>Besin ögeleri şu şekildedir;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-Karbonhidratlar 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-Proteinler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5" y="4905375"/>
            <a:ext cx="16494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-Vitaminler </a:t>
            </a:r>
          </a:p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-Mineraller </a:t>
            </a:r>
          </a:p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>
          <a:xfrm>
            <a:off x="390525" y="1181100"/>
            <a:ext cx="8362950" cy="2809875"/>
          </a:xfrm>
        </p:spPr>
        <p:txBody>
          <a:bodyPr/>
          <a:lstStyle/>
          <a:p>
            <a:r>
              <a:rPr lang="tr-TR" altLang="tr-TR" sz="2400" smtClean="0"/>
              <a:t>Besinlerde en çok bulunan besin ögesidir</a:t>
            </a:r>
          </a:p>
          <a:p>
            <a:r>
              <a:rPr lang="tr-TR" altLang="tr-TR" sz="2400" smtClean="0"/>
              <a:t>Vücudun harcadığı enerjinin büyük bölümünü sağlar</a:t>
            </a:r>
          </a:p>
          <a:p>
            <a:r>
              <a:rPr lang="tr-TR" altLang="tr-TR" sz="2400" smtClean="0"/>
              <a:t>Sindirim sonrası kanda glukoz olarak bulunur</a:t>
            </a:r>
          </a:p>
          <a:p>
            <a:r>
              <a:rPr lang="tr-TR" altLang="tr-TR" sz="2400" smtClean="0"/>
              <a:t>Karbonhidratlar karaciğer ve kaslarda glikojen olarak depolanır </a:t>
            </a:r>
          </a:p>
          <a:p>
            <a:r>
              <a:rPr lang="tr-TR" altLang="tr-TR" sz="2400" smtClean="0"/>
              <a:t>Günlük fazla alınan karbonhidrat yağa dönüşerek depolanır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Karbonhidratlar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5" y="3974236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 dirty="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 dirty="0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7413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0" y="4224194"/>
            <a:ext cx="456723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İçerik Yer Tutucusu 2"/>
          <p:cNvSpPr>
            <a:spLocks noGrp="1"/>
          </p:cNvSpPr>
          <p:nvPr>
            <p:ph idx="1"/>
          </p:nvPr>
        </p:nvSpPr>
        <p:spPr>
          <a:xfrm>
            <a:off x="390525" y="1196975"/>
            <a:ext cx="8362950" cy="2736850"/>
          </a:xfrm>
        </p:spPr>
        <p:txBody>
          <a:bodyPr>
            <a:normAutofit lnSpcReduction="10000"/>
          </a:bodyPr>
          <a:lstStyle/>
          <a:p>
            <a:r>
              <a:rPr lang="tr-TR" altLang="tr-TR" sz="2400" smtClean="0"/>
              <a:t>En fazla enerji veren besin öğesidir</a:t>
            </a:r>
          </a:p>
          <a:p>
            <a:r>
              <a:rPr lang="tr-TR" altLang="tr-TR" sz="2400" smtClean="0"/>
              <a:t>Sindirim sisteminde yağ asitlerine ayrılarak emilir</a:t>
            </a:r>
          </a:p>
          <a:p>
            <a:pPr lvl="1"/>
            <a:r>
              <a:rPr lang="tr-TR" altLang="tr-TR" sz="2000" smtClean="0"/>
              <a:t>Bir kısmı enerji için kullanılır</a:t>
            </a:r>
          </a:p>
          <a:p>
            <a:pPr lvl="1"/>
            <a:r>
              <a:rPr lang="tr-TR" altLang="tr-TR" sz="2000" smtClean="0"/>
              <a:t>Bir kısmı depo yağ olarak kullanılır</a:t>
            </a:r>
          </a:p>
          <a:p>
            <a:pPr lvl="1"/>
            <a:r>
              <a:rPr lang="tr-TR" altLang="tr-TR" sz="2000" smtClean="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 smtClean="0"/>
              <a:t>Bazı vitaminlerin emilim ve taşınmasında görev alırlar!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Yağlar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179512" y="3789040"/>
            <a:ext cx="8784976" cy="2520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2400" dirty="0" smtClean="0"/>
              <a:t>Sıvı ve katı yağlar olmak üzere ikiye ayrılırlar;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tr-TR" sz="1400" dirty="0" smtClean="0"/>
          </a:p>
          <a:p>
            <a:pPr lvl="1">
              <a:defRPr/>
            </a:pPr>
            <a:r>
              <a:rPr lang="tr-TR" sz="2400" dirty="0" smtClean="0"/>
              <a:t>Sıvı yağlar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tr-TR" sz="2400" dirty="0" smtClean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400" dirty="0" smtClean="0"/>
              <a:t>Katı yağlar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tr-TR" sz="2400" dirty="0" smtClean="0"/>
              <a:t>iç yağı, kuyruk yağı, margarin ve tereyağıdır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tr-TR" sz="1400" dirty="0" smtClean="0"/>
          </a:p>
          <a:p>
            <a:pPr marL="685800" lvl="2" indent="0">
              <a:buFont typeface="Arial" panose="020B0604020202020204" pitchFamily="34" charset="0"/>
              <a:buNone/>
              <a:defRPr/>
            </a:pPr>
            <a:r>
              <a:rPr lang="tr-TR" sz="2200" b="1" dirty="0" smtClean="0">
                <a:solidFill>
                  <a:schemeClr val="accent6"/>
                </a:solidFill>
              </a:rPr>
              <a:t>Ayrıca bütün hayvansal besinlerin içinde de katı yağlar bulunur!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2305</Words>
  <Application>Microsoft Office PowerPoint</Application>
  <PresentationFormat>Ekran Gösterisi (4:3)</PresentationFormat>
  <Paragraphs>557</Paragraphs>
  <Slides>41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Segoe UI Black</vt:lpstr>
      <vt:lpstr>Symbol</vt:lpstr>
      <vt:lpstr>Times New Roman</vt:lpstr>
      <vt:lpstr>Wingdings</vt:lpstr>
      <vt:lpstr>Ofis Teması</vt:lpstr>
      <vt:lpstr>SAĞLIKLI BESLENME - Lise -</vt:lpstr>
      <vt:lpstr>Eğitim Hedefleri:</vt:lpstr>
      <vt:lpstr>PowerPoint Sunusu</vt:lpstr>
      <vt:lpstr>PowerPoint Sunusu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Sağlıklı Beslenmek  İçin Güncel ve Pratik    Öneriler</vt:lpstr>
      <vt:lpstr>Öğün sıklığı ve öğün düzenine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Yeterli ve dengeli beslenerek ve düzenli fiziksel aktivite yaparak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basak.tezel</dc:creator>
  <cp:lastModifiedBy>HATİCE BERNA KARAKAŞ</cp:lastModifiedBy>
  <cp:revision>225</cp:revision>
  <dcterms:created xsi:type="dcterms:W3CDTF">2017-10-11T12:47:23Z</dcterms:created>
  <dcterms:modified xsi:type="dcterms:W3CDTF">2018-09-14T12:43:50Z</dcterms:modified>
</cp:coreProperties>
</file>